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7" r:id="rId2"/>
    <p:sldId id="259" r:id="rId3"/>
    <p:sldId id="260" r:id="rId4"/>
    <p:sldId id="261" r:id="rId5"/>
    <p:sldId id="262" r:id="rId6"/>
    <p:sldId id="263" r:id="rId7"/>
    <p:sldId id="264" r:id="rId8"/>
    <p:sldId id="276" r:id="rId9"/>
    <p:sldId id="273" r:id="rId10"/>
    <p:sldId id="266" r:id="rId11"/>
    <p:sldId id="277" r:id="rId12"/>
    <p:sldId id="270" r:id="rId13"/>
    <p:sldId id="271" r:id="rId14"/>
    <p:sldId id="272" r:id="rId15"/>
    <p:sldId id="274"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60"/>
  </p:normalViewPr>
  <p:slideViewPr>
    <p:cSldViewPr>
      <p:cViewPr varScale="1">
        <p:scale>
          <a:sx n="110" d="100"/>
          <a:sy n="110" d="100"/>
        </p:scale>
        <p:origin x="166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A2CFBF5-2A68-48F8-8F15-E82DF1899DD6}" type="datetimeFigureOut">
              <a:rPr lang="ru-RU" smtClean="0"/>
              <a:pPr/>
              <a:t>12.09.2019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66344D-EC7E-4AF0-9A86-07B4DC342131}" type="slidenum">
              <a:rPr lang="ru-RU" smtClean="0"/>
              <a:pPr/>
              <a:t>‹#›</a:t>
            </a:fld>
            <a:endParaRPr lang="ru-RU"/>
          </a:p>
        </p:txBody>
      </p:sp>
    </p:spTree>
    <p:extLst>
      <p:ext uri="{BB962C8B-B14F-4D97-AF65-F5344CB8AC3E}">
        <p14:creationId xmlns:p14="http://schemas.microsoft.com/office/powerpoint/2010/main" val="3513581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2CFBF5-2A68-48F8-8F15-E82DF1899DD6}" type="datetimeFigureOut">
              <a:rPr lang="ru-RU" smtClean="0"/>
              <a:pPr/>
              <a:t>12.09.2019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66344D-EC7E-4AF0-9A86-07B4DC342131}" type="slidenum">
              <a:rPr lang="ru-RU" smtClean="0"/>
              <a:pPr/>
              <a:t>‹#›</a:t>
            </a:fld>
            <a:endParaRPr lang="ru-RU"/>
          </a:p>
        </p:txBody>
      </p:sp>
    </p:spTree>
    <p:extLst>
      <p:ext uri="{BB962C8B-B14F-4D97-AF65-F5344CB8AC3E}">
        <p14:creationId xmlns:p14="http://schemas.microsoft.com/office/powerpoint/2010/main" val="3749162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2CFBF5-2A68-48F8-8F15-E82DF1899DD6}" type="datetimeFigureOut">
              <a:rPr lang="ru-RU" smtClean="0"/>
              <a:pPr/>
              <a:t>12.09.2019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66344D-EC7E-4AF0-9A86-07B4DC342131}" type="slidenum">
              <a:rPr lang="ru-RU" smtClean="0"/>
              <a:pPr/>
              <a:t>‹#›</a:t>
            </a:fld>
            <a:endParaRPr lang="ru-RU"/>
          </a:p>
        </p:txBody>
      </p:sp>
    </p:spTree>
    <p:extLst>
      <p:ext uri="{BB962C8B-B14F-4D97-AF65-F5344CB8AC3E}">
        <p14:creationId xmlns:p14="http://schemas.microsoft.com/office/powerpoint/2010/main" val="378028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2CFBF5-2A68-48F8-8F15-E82DF1899DD6}" type="datetimeFigureOut">
              <a:rPr lang="ru-RU" smtClean="0"/>
              <a:pPr/>
              <a:t>12.09.2019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66344D-EC7E-4AF0-9A86-07B4DC342131}" type="slidenum">
              <a:rPr lang="ru-RU" smtClean="0"/>
              <a:pPr/>
              <a:t>‹#›</a:t>
            </a:fld>
            <a:endParaRPr lang="ru-RU"/>
          </a:p>
        </p:txBody>
      </p:sp>
    </p:spTree>
    <p:extLst>
      <p:ext uri="{BB962C8B-B14F-4D97-AF65-F5344CB8AC3E}">
        <p14:creationId xmlns:p14="http://schemas.microsoft.com/office/powerpoint/2010/main" val="413645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A2CFBF5-2A68-48F8-8F15-E82DF1899DD6}" type="datetimeFigureOut">
              <a:rPr lang="ru-RU" smtClean="0"/>
              <a:pPr/>
              <a:t>12.09.2019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66344D-EC7E-4AF0-9A86-07B4DC342131}" type="slidenum">
              <a:rPr lang="ru-RU" smtClean="0"/>
              <a:pPr/>
              <a:t>‹#›</a:t>
            </a:fld>
            <a:endParaRPr lang="ru-RU"/>
          </a:p>
        </p:txBody>
      </p:sp>
    </p:spTree>
    <p:extLst>
      <p:ext uri="{BB962C8B-B14F-4D97-AF65-F5344CB8AC3E}">
        <p14:creationId xmlns:p14="http://schemas.microsoft.com/office/powerpoint/2010/main" val="2738721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A2CFBF5-2A68-48F8-8F15-E82DF1899DD6}" type="datetimeFigureOut">
              <a:rPr lang="ru-RU" smtClean="0"/>
              <a:pPr/>
              <a:t>12.09.2019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66344D-EC7E-4AF0-9A86-07B4DC342131}" type="slidenum">
              <a:rPr lang="ru-RU" smtClean="0"/>
              <a:pPr/>
              <a:t>‹#›</a:t>
            </a:fld>
            <a:endParaRPr lang="ru-RU"/>
          </a:p>
        </p:txBody>
      </p:sp>
    </p:spTree>
    <p:extLst>
      <p:ext uri="{BB962C8B-B14F-4D97-AF65-F5344CB8AC3E}">
        <p14:creationId xmlns:p14="http://schemas.microsoft.com/office/powerpoint/2010/main" val="159558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A2CFBF5-2A68-48F8-8F15-E82DF1899DD6}" type="datetimeFigureOut">
              <a:rPr lang="ru-RU" smtClean="0"/>
              <a:pPr/>
              <a:t>12.09.2019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666344D-EC7E-4AF0-9A86-07B4DC342131}" type="slidenum">
              <a:rPr lang="ru-RU" smtClean="0"/>
              <a:pPr/>
              <a:t>‹#›</a:t>
            </a:fld>
            <a:endParaRPr lang="ru-RU"/>
          </a:p>
        </p:txBody>
      </p:sp>
    </p:spTree>
    <p:extLst>
      <p:ext uri="{BB962C8B-B14F-4D97-AF65-F5344CB8AC3E}">
        <p14:creationId xmlns:p14="http://schemas.microsoft.com/office/powerpoint/2010/main" val="288857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2CFBF5-2A68-48F8-8F15-E82DF1899DD6}" type="datetimeFigureOut">
              <a:rPr lang="ru-RU" smtClean="0"/>
              <a:pPr/>
              <a:t>12.09.2019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666344D-EC7E-4AF0-9A86-07B4DC342131}" type="slidenum">
              <a:rPr lang="ru-RU" smtClean="0"/>
              <a:pPr/>
              <a:t>‹#›</a:t>
            </a:fld>
            <a:endParaRPr lang="ru-RU"/>
          </a:p>
        </p:txBody>
      </p:sp>
    </p:spTree>
    <p:extLst>
      <p:ext uri="{BB962C8B-B14F-4D97-AF65-F5344CB8AC3E}">
        <p14:creationId xmlns:p14="http://schemas.microsoft.com/office/powerpoint/2010/main" val="181825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2CFBF5-2A68-48F8-8F15-E82DF1899DD6}" type="datetimeFigureOut">
              <a:rPr lang="ru-RU" smtClean="0"/>
              <a:pPr/>
              <a:t>12.09.2019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666344D-EC7E-4AF0-9A86-07B4DC342131}" type="slidenum">
              <a:rPr lang="ru-RU" smtClean="0"/>
              <a:pPr/>
              <a:t>‹#›</a:t>
            </a:fld>
            <a:endParaRPr lang="ru-RU"/>
          </a:p>
        </p:txBody>
      </p:sp>
    </p:spTree>
    <p:extLst>
      <p:ext uri="{BB962C8B-B14F-4D97-AF65-F5344CB8AC3E}">
        <p14:creationId xmlns:p14="http://schemas.microsoft.com/office/powerpoint/2010/main" val="13085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2CFBF5-2A68-48F8-8F15-E82DF1899DD6}" type="datetimeFigureOut">
              <a:rPr lang="ru-RU" smtClean="0"/>
              <a:pPr/>
              <a:t>12.09.2019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66344D-EC7E-4AF0-9A86-07B4DC342131}" type="slidenum">
              <a:rPr lang="ru-RU" smtClean="0"/>
              <a:pPr/>
              <a:t>‹#›</a:t>
            </a:fld>
            <a:endParaRPr lang="ru-RU"/>
          </a:p>
        </p:txBody>
      </p:sp>
    </p:spTree>
    <p:extLst>
      <p:ext uri="{BB962C8B-B14F-4D97-AF65-F5344CB8AC3E}">
        <p14:creationId xmlns:p14="http://schemas.microsoft.com/office/powerpoint/2010/main" val="188869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2CFBF5-2A68-48F8-8F15-E82DF1899DD6}" type="datetimeFigureOut">
              <a:rPr lang="ru-RU" smtClean="0"/>
              <a:pPr/>
              <a:t>12.09.2019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66344D-EC7E-4AF0-9A86-07B4DC342131}" type="slidenum">
              <a:rPr lang="ru-RU" smtClean="0"/>
              <a:pPr/>
              <a:t>‹#›</a:t>
            </a:fld>
            <a:endParaRPr lang="ru-RU"/>
          </a:p>
        </p:txBody>
      </p:sp>
    </p:spTree>
    <p:extLst>
      <p:ext uri="{BB962C8B-B14F-4D97-AF65-F5344CB8AC3E}">
        <p14:creationId xmlns:p14="http://schemas.microsoft.com/office/powerpoint/2010/main" val="99395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CFBF5-2A68-48F8-8F15-E82DF1899DD6}" type="datetimeFigureOut">
              <a:rPr lang="ru-RU" smtClean="0"/>
              <a:pPr/>
              <a:t>12.09.2019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6344D-EC7E-4AF0-9A86-07B4DC342131}" type="slidenum">
              <a:rPr lang="ru-RU" smtClean="0"/>
              <a:pPr/>
              <a:t>‹#›</a:t>
            </a:fld>
            <a:endParaRPr lang="ru-RU"/>
          </a:p>
        </p:txBody>
      </p:sp>
    </p:spTree>
    <p:extLst>
      <p:ext uri="{BB962C8B-B14F-4D97-AF65-F5344CB8AC3E}">
        <p14:creationId xmlns:p14="http://schemas.microsoft.com/office/powerpoint/2010/main" val="5502358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176981" y="704292"/>
            <a:ext cx="8949972" cy="62373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scadeUp">
              <a:avLst>
                <a:gd name="adj" fmla="val 100000"/>
              </a:avLst>
            </a:prstTxWarp>
          </a:bodyPr>
          <a:lstStyle/>
          <a:p>
            <a:pPr algn="ctr"/>
            <a:r>
              <a:rPr lang="en-US" sz="34400" kern="1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a:cs typeface="Times New Roman"/>
              </a:rPr>
              <a:t>Comparing the systems of </a:t>
            </a:r>
            <a:r>
              <a:rPr lang="en-US" sz="34400" kern="1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a:cs typeface="Times New Roman"/>
              </a:rPr>
              <a:t>education</a:t>
            </a:r>
          </a:p>
          <a:p>
            <a:pPr algn="ctr"/>
            <a:endParaRPr lang="en-US" sz="6000" kern="1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a:cs typeface="Times New Roman"/>
            </a:endParaRPr>
          </a:p>
          <a:p>
            <a:pPr algn="ctr"/>
            <a:endParaRPr lang="en-US" sz="6000" kern="1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a:cs typeface="Times New Roman"/>
            </a:endParaRPr>
          </a:p>
          <a:p>
            <a:pPr algn="ctr"/>
            <a:endParaRPr lang="en-US" sz="6000" kern="1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a:cs typeface="Times New Roman"/>
            </a:endParaRPr>
          </a:p>
          <a:p>
            <a:pPr algn="ctr"/>
            <a:endParaRPr lang="en-US" sz="6000" kern="1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a:cs typeface="Times New Roman"/>
            </a:endParaRPr>
          </a:p>
          <a:p>
            <a:pPr algn="ctr"/>
            <a:endParaRPr lang="en-US" sz="6000" kern="1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a:cs typeface="Times New Roman"/>
            </a:endParaRPr>
          </a:p>
          <a:p>
            <a:pPr algn="ctr"/>
            <a:endParaRPr lang="en-US" sz="6000" kern="1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a:cs typeface="Times New Roman"/>
            </a:endParaRPr>
          </a:p>
          <a:p>
            <a:pPr algn="ctr"/>
            <a:endParaRPr lang="en-US" sz="6000" kern="1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a:cs typeface="Times New Roman"/>
            </a:endParaRPr>
          </a:p>
          <a:p>
            <a:pPr algn="ctr"/>
            <a:endParaRPr lang="en-US" sz="6000" kern="1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a:cs typeface="Times New Roman"/>
            </a:endParaRPr>
          </a:p>
          <a:p>
            <a:pPr algn="ctr"/>
            <a:endParaRPr lang="en-US" sz="6000" kern="1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a:cs typeface="Times New Roman"/>
            </a:endParaRPr>
          </a:p>
          <a:p>
            <a:pPr algn="ctr"/>
            <a:r>
              <a:rPr lang="en-US" sz="6000" kern="1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a:cs typeface="Times New Roman"/>
              </a:rPr>
              <a:t> </a:t>
            </a:r>
            <a:endParaRPr lang="en-US" sz="6000" kern="1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a:cs typeface="Times New Roman"/>
            </a:endParaRPr>
          </a:p>
          <a:p>
            <a:pPr algn="ctr"/>
            <a:r>
              <a:rPr lang="en-US" sz="28700" kern="1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a:cs typeface="Times New Roman"/>
              </a:rPr>
              <a:t>in Great Britain and Kazakhstan</a:t>
            </a:r>
          </a:p>
          <a:p>
            <a:pPr algn="ctr"/>
            <a:endParaRPr lang="ru-RU" sz="6000" b="1" kern="10" dirty="0">
              <a:ln>
                <a:solidFill>
                  <a:sysClr val="windowText" lastClr="000000"/>
                </a:solidFill>
              </a:ln>
              <a:solidFill>
                <a:sysClr val="windowText" lastClr="000000"/>
              </a:solidFill>
              <a:latin typeface="Times New Roman"/>
              <a:cs typeface="Times New Roman"/>
            </a:endParaRPr>
          </a:p>
        </p:txBody>
      </p:sp>
      <p:pic>
        <p:nvPicPr>
          <p:cNvPr id="7" name="Picture 44" descr="79364-x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36912"/>
            <a:ext cx="4032696" cy="237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Kazakhst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237" y="2630415"/>
            <a:ext cx="4051735" cy="237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72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57188" y="969496"/>
            <a:ext cx="2664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Great Britain</a:t>
            </a:r>
            <a:endParaRPr lang="kk-KZ"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5" name="TextBox 4"/>
          <p:cNvSpPr txBox="1">
            <a:spLocks noChangeArrowheads="1"/>
          </p:cNvSpPr>
          <p:nvPr/>
        </p:nvSpPr>
        <p:spPr bwMode="auto">
          <a:xfrm>
            <a:off x="6549430" y="969495"/>
            <a:ext cx="2143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Kazakhstan</a:t>
            </a:r>
            <a:endParaRPr lang="kk-KZ"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6" name="TextBox 5"/>
          <p:cNvSpPr txBox="1">
            <a:spLocks noChangeArrowheads="1"/>
          </p:cNvSpPr>
          <p:nvPr/>
        </p:nvSpPr>
        <p:spPr bwMode="auto">
          <a:xfrm>
            <a:off x="4107371" y="1590559"/>
            <a:ext cx="857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Both</a:t>
            </a:r>
            <a:endParaRPr lang="kk-KZ"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7" name="TextBox 6"/>
          <p:cNvSpPr txBox="1">
            <a:spLocks noChangeArrowheads="1"/>
          </p:cNvSpPr>
          <p:nvPr/>
        </p:nvSpPr>
        <p:spPr bwMode="auto">
          <a:xfrm>
            <a:off x="1691680" y="0"/>
            <a:ext cx="59293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EDUCATIONAL </a:t>
            </a:r>
            <a:endParaRPr lang="ru-RU" sz="36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a:p>
            <a:pPr algn="ctr" eaLnBrk="1" hangingPunct="1"/>
            <a:r>
              <a:rPr lang="en-US" sz="36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SYSTEM</a:t>
            </a:r>
            <a:endParaRPr lang="ru-RU" sz="36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9" name="Прямоугольник 8"/>
          <p:cNvSpPr/>
          <p:nvPr/>
        </p:nvSpPr>
        <p:spPr>
          <a:xfrm>
            <a:off x="803908" y="2061332"/>
            <a:ext cx="7704856" cy="4524315"/>
          </a:xfrm>
          <a:prstGeom prst="rect">
            <a:avLst/>
          </a:prstGeom>
        </p:spPr>
        <p:txBody>
          <a:bodyPr wrap="square">
            <a:spAutoFit/>
          </a:bodyPr>
          <a:lstStyle/>
          <a:p>
            <a:pPr lvl="0" algn="ctr" fontAlgn="base">
              <a:spcBef>
                <a:spcPct val="0"/>
              </a:spcBef>
              <a:spcAft>
                <a:spcPct val="0"/>
              </a:spcAft>
            </a:pPr>
            <a:r>
              <a:rPr lang="en-US" sz="360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Go to school children in both the six and seven years old.</a:t>
            </a:r>
            <a:r>
              <a:rPr lang="kk-KZ" sz="360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 </a:t>
            </a:r>
            <a:r>
              <a:rPr lang="en-US" sz="360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Nine, eleven-year schools.</a:t>
            </a:r>
            <a:r>
              <a:rPr lang="kk-KZ" sz="360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 </a:t>
            </a:r>
            <a:r>
              <a:rPr lang="en-US" sz="360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They are the first kindergartens junior high school, middle school, high schools will be able to finish.</a:t>
            </a:r>
            <a:r>
              <a:rPr lang="kk-KZ" sz="360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 </a:t>
            </a:r>
            <a:r>
              <a:rPr lang="en-US" sz="360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Fee-paying schools, higher education institutions will be able to read. </a:t>
            </a:r>
            <a:r>
              <a:rPr lang="kk-KZ" sz="360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               </a:t>
            </a:r>
            <a:r>
              <a:rPr lang="en-US" sz="3600"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There are private schools.</a:t>
            </a:r>
            <a:endParaRPr lang="ru-RU" sz="3600" dirty="0">
              <a:ln w="18415" cmpd="sng">
                <a:solidFill>
                  <a:sysClr val="windowText" lastClr="000000"/>
                </a:solidFill>
                <a:prstDash val="solid"/>
              </a:ln>
              <a:solidFill>
                <a:sysClr val="windowText" lastClr="000000"/>
              </a:solidFill>
              <a:latin typeface="Times New Roman" pitchFamily="18" charset="0"/>
              <a:cs typeface="Times New Roman" pitchFamily="18" charset="0"/>
            </a:endParaRPr>
          </a:p>
        </p:txBody>
      </p:sp>
      <p:cxnSp>
        <p:nvCxnSpPr>
          <p:cNvPr id="13" name="Прямая со стрелкой 12"/>
          <p:cNvCxnSpPr/>
          <p:nvPr/>
        </p:nvCxnSpPr>
        <p:spPr>
          <a:xfrm>
            <a:off x="2195736" y="1249478"/>
            <a:ext cx="1800200" cy="6821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Прямая со стрелкой 14"/>
          <p:cNvCxnSpPr/>
          <p:nvPr/>
        </p:nvCxnSpPr>
        <p:spPr>
          <a:xfrm flipH="1">
            <a:off x="5292080" y="1249478"/>
            <a:ext cx="1800200" cy="6821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 name="Picture 13" descr="574a61436c4d46c39fe790e129042249"/>
          <p:cNvPicPr>
            <a:picLocks noChangeAspect="1" noChangeArrowheads="1" noCrop="1"/>
          </p:cNvPicPr>
          <p:nvPr/>
        </p:nvPicPr>
        <p:blipFill>
          <a:blip r:embed="rId2" cstate="email"/>
          <a:srcRect/>
          <a:stretch>
            <a:fillRect/>
          </a:stretch>
        </p:blipFill>
        <p:spPr bwMode="auto">
          <a:xfrm>
            <a:off x="0" y="-162040"/>
            <a:ext cx="2086782" cy="1131536"/>
          </a:xfrm>
          <a:prstGeom prst="rect">
            <a:avLst/>
          </a:prstGeom>
          <a:noFill/>
        </p:spPr>
      </p:pic>
    </p:spTree>
    <p:extLst>
      <p:ext uri="{BB962C8B-B14F-4D97-AF65-F5344CB8AC3E}">
        <p14:creationId xmlns:p14="http://schemas.microsoft.com/office/powerpoint/2010/main" val="3578099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1" y="0"/>
            <a:ext cx="2627784" cy="1874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80528" y="4005064"/>
            <a:ext cx="9324528" cy="2677656"/>
          </a:xfrm>
          <a:prstGeom prst="rect">
            <a:avLst/>
          </a:prstGeom>
        </p:spPr>
        <p:txBody>
          <a:bodyPr wrap="square">
            <a:spAutoFit/>
          </a:bodyPr>
          <a:lstStyle/>
          <a:p>
            <a:pPr algn="ctr"/>
            <a:r>
              <a:rPr lang="en-US" sz="2400" dirty="0">
                <a:latin typeface="Times New Roman" pitchFamily="18" charset="0"/>
                <a:cs typeface="Times New Roman" pitchFamily="18" charset="0"/>
              </a:rPr>
              <a:t>A primary school or elementary school is a school in which children receive primary or elementary education from the ages of about five to eleven, coming before secondary school and after preschool. It is the first stage of compulsory education in most parts of the world, and is normally available without charge, but may be offered in a fee-paying independent school. The term grade school is sometimes used in the US though this term may refer to both primary education and secondary education.</a:t>
            </a:r>
            <a:endParaRPr lang="ru-RU" sz="24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16632"/>
            <a:ext cx="5212973" cy="39097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243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272" y="1513404"/>
            <a:ext cx="9067728" cy="5201424"/>
          </a:xfrm>
          <a:prstGeom prst="rect">
            <a:avLst/>
          </a:prstGeom>
        </p:spPr>
        <p:txBody>
          <a:bodyPr wrap="square">
            <a:spAutoFit/>
          </a:bodyPr>
          <a:lstStyle/>
          <a:p>
            <a:pPr algn="ctr"/>
            <a:r>
              <a:rPr lang="en-US" sz="2000" dirty="0">
                <a:latin typeface="Times New Roman" pitchFamily="18" charset="0"/>
                <a:cs typeface="Times New Roman" pitchFamily="18" charset="0"/>
              </a:rPr>
              <a:t>The Constitution of the Republic of </a:t>
            </a:r>
            <a:r>
              <a:rPr lang="en-US" sz="2000" dirty="0" smtClean="0">
                <a:latin typeface="Times New Roman" pitchFamily="18" charset="0"/>
                <a:cs typeface="Times New Roman" pitchFamily="18" charset="0"/>
              </a:rPr>
              <a:t>Kazakhstan</a:t>
            </a:r>
            <a:r>
              <a:rPr lang="ru-RU"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protects </a:t>
            </a:r>
            <a:r>
              <a:rPr lang="en-US" sz="2000" dirty="0">
                <a:latin typeface="Times New Roman" pitchFamily="18" charset="0"/>
                <a:cs typeface="Times New Roman" pitchFamily="18" charset="0"/>
              </a:rPr>
              <a:t>the right to access to </a:t>
            </a:r>
            <a:r>
              <a:rPr lang="en-US" sz="2000" dirty="0" smtClean="0">
                <a:latin typeface="Times New Roman" pitchFamily="18" charset="0"/>
                <a:cs typeface="Times New Roman" pitchFamily="18" charset="0"/>
              </a:rPr>
              <a:t>kindergarten</a:t>
            </a:r>
            <a:r>
              <a:rPr lang="ru-RU"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Children </a:t>
            </a:r>
            <a:r>
              <a:rPr lang="en-US" sz="2000" dirty="0">
                <a:latin typeface="Times New Roman" pitchFamily="18" charset="0"/>
                <a:cs typeface="Times New Roman" pitchFamily="18" charset="0"/>
              </a:rPr>
              <a:t>typically start </a:t>
            </a:r>
            <a:r>
              <a:rPr lang="en-US" sz="2000" dirty="0" smtClean="0">
                <a:latin typeface="Times New Roman" pitchFamily="18" charset="0"/>
                <a:cs typeface="Times New Roman" pitchFamily="18" charset="0"/>
              </a:rPr>
              <a:t>kindergarten</a:t>
            </a:r>
            <a:r>
              <a:rPr lang="ru-RU"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t>
            </a:r>
            <a:r>
              <a:rPr lang="en-US" sz="2000" dirty="0">
                <a:latin typeface="Times New Roman" pitchFamily="18" charset="0"/>
                <a:cs typeface="Times New Roman" pitchFamily="18" charset="0"/>
              </a:rPr>
              <a:t>age 5. As of 2004, there were </a:t>
            </a:r>
            <a:r>
              <a:rPr lang="en-US" sz="2000" dirty="0" smtClean="0">
                <a:latin typeface="Times New Roman" pitchFamily="18" charset="0"/>
                <a:cs typeface="Times New Roman" pitchFamily="18" charset="0"/>
              </a:rPr>
              <a:t>100</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kindergartens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the nation (83 public, 4 directly under the Ministry of Education, and 13 private) and 135 856 children enrolled in kindergartens (or 63% of the total number of 5-year and 6-year olds in the nation). </a:t>
            </a:r>
            <a:r>
              <a:rPr lang="en-US" sz="2000" dirty="0" smtClean="0">
                <a:latin typeface="Times New Roman" pitchFamily="18" charset="0"/>
                <a:cs typeface="Times New Roman" pitchFamily="18" charset="0"/>
              </a:rPr>
              <a:t>Primary </a:t>
            </a:r>
            <a:r>
              <a:rPr lang="en-US" sz="2000" dirty="0">
                <a:latin typeface="Times New Roman" pitchFamily="18" charset="0"/>
                <a:cs typeface="Times New Roman" pitchFamily="18" charset="0"/>
              </a:rPr>
              <a:t>school in </a:t>
            </a:r>
            <a:r>
              <a:rPr lang="en-US" sz="2000" dirty="0" smtClean="0">
                <a:latin typeface="Times New Roman" pitchFamily="18" charset="0"/>
                <a:cs typeface="Times New Roman" pitchFamily="18" charset="0"/>
              </a:rPr>
              <a:t>Kazakhstan</a:t>
            </a:r>
            <a:r>
              <a:rPr lang="ru-RU"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typically </a:t>
            </a:r>
            <a:r>
              <a:rPr lang="en-US" sz="2000" dirty="0">
                <a:latin typeface="Times New Roman" pitchFamily="18" charset="0"/>
                <a:cs typeface="Times New Roman" pitchFamily="18" charset="0"/>
              </a:rPr>
              <a:t>starts at age 7 (some parents send their children to school, when they turn 6, very rarely - 8) and runs from years 1 – 4. Classes typically run in two sessions, from 8 until 1 and from 1 until 5, with students either going to class in the morning or in the afternoon. All primary schools are state-owned and primary and secondary education are constitutionally protected rights.</a:t>
            </a:r>
          </a:p>
          <a:p>
            <a:pPr algn="ctr"/>
            <a:r>
              <a:rPr lang="en-US" sz="2000" dirty="0">
                <a:latin typeface="Times New Roman" pitchFamily="18" charset="0"/>
                <a:cs typeface="Times New Roman" pitchFamily="18" charset="0"/>
              </a:rPr>
              <a:t>The curriculum for both primary and secondary school is established by the Ministry of Education, with little choice left up to the individual schools. Textbooks are given by government in the schools to the students.</a:t>
            </a:r>
          </a:p>
          <a:p>
            <a:pPr algn="ctr"/>
            <a:r>
              <a:rPr lang="en-US" sz="2000" dirty="0">
                <a:latin typeface="Times New Roman" pitchFamily="18" charset="0"/>
                <a:cs typeface="Times New Roman" pitchFamily="18" charset="0"/>
              </a:rPr>
              <a:t>Primary school is provided free to all citizens and residents of </a:t>
            </a:r>
            <a:r>
              <a:rPr lang="en-US" sz="2000" dirty="0" smtClean="0">
                <a:latin typeface="Times New Roman" pitchFamily="18" charset="0"/>
                <a:cs typeface="Times New Roman" pitchFamily="18" charset="0"/>
              </a:rPr>
              <a:t>Kazakhstan</a:t>
            </a:r>
            <a:r>
              <a:rPr lang="ru-RU"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parents typically pay only for extra-curricular activities such as sports programs, music programs, and sometimes lab equipment or other special equipment.</a:t>
            </a:r>
          </a:p>
          <a:p>
            <a:pPr algn="ctr"/>
            <a:endParaRPr lang="ru-RU" sz="2000" baseline="30000" dirty="0">
              <a:latin typeface="Times New Roman" pitchFamily="18" charset="0"/>
              <a:cs typeface="Times New Roman" pitchFamily="18" charset="0"/>
            </a:endParaRPr>
          </a:p>
        </p:txBody>
      </p:sp>
      <p:sp>
        <p:nvSpPr>
          <p:cNvPr id="6" name="Прямоугольник 5"/>
          <p:cNvSpPr/>
          <p:nvPr/>
        </p:nvSpPr>
        <p:spPr>
          <a:xfrm>
            <a:off x="1265404" y="166933"/>
            <a:ext cx="6689464" cy="1077218"/>
          </a:xfrm>
          <a:prstGeom prst="rect">
            <a:avLst/>
          </a:prstGeom>
        </p:spPr>
        <p:txBody>
          <a:bodyPr wrap="square">
            <a:spAutoFit/>
          </a:bodyPr>
          <a:lstStyle/>
          <a:p>
            <a:pPr algn="ctr"/>
            <a:r>
              <a:rPr lang="en-US" sz="32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EDUCATION IN KAZAKHSTAN</a:t>
            </a:r>
            <a:r>
              <a:rPr lang="ru-RU" sz="32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KINDERGARTEN SYSTEM</a:t>
            </a:r>
            <a:endParaRPr lang="ru-RU" sz="32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46684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7719" y="1628800"/>
            <a:ext cx="8673786" cy="4401205"/>
          </a:xfrm>
          <a:prstGeom prst="rect">
            <a:avLst/>
          </a:prstGeom>
        </p:spPr>
        <p:txBody>
          <a:bodyPr wrap="square">
            <a:spAutoFit/>
          </a:bodyPr>
          <a:lstStyle/>
          <a:p>
            <a:pPr algn="ctr"/>
            <a:r>
              <a:rPr lang="en-US" sz="2000" dirty="0">
                <a:latin typeface="Times New Roman" pitchFamily="18" charset="0"/>
                <a:cs typeface="Times New Roman" pitchFamily="18" charset="0"/>
              </a:rPr>
              <a:t>The actual word "kindergarten", as one may guess, translates to "children's garden". Many private businesses in the USA name their day-care businesses 'Kindergarten' or '</a:t>
            </a:r>
            <a:r>
              <a:rPr lang="en-US" sz="2000" dirty="0" err="1">
                <a:latin typeface="Times New Roman" pitchFamily="18" charset="0"/>
                <a:cs typeface="Times New Roman" pitchFamily="18" charset="0"/>
              </a:rPr>
              <a:t>Kindergarden</a:t>
            </a:r>
            <a:r>
              <a:rPr lang="en-US" sz="2000" dirty="0">
                <a:latin typeface="Times New Roman" pitchFamily="18" charset="0"/>
                <a:cs typeface="Times New Roman" pitchFamily="18" charset="0"/>
              </a:rPr>
              <a:t>'. Kindergarten establishment (day-care) in Germany are for pre-school children of all ages and are often run by churches, city or town administrations. Kindergartens (German plural </a:t>
            </a:r>
            <a:r>
              <a:rPr lang="en-US" sz="2000" dirty="0" err="1">
                <a:latin typeface="Times New Roman" pitchFamily="18" charset="0"/>
                <a:cs typeface="Times New Roman" pitchFamily="18" charset="0"/>
              </a:rPr>
              <a:t>Kindergärten</a:t>
            </a:r>
            <a:r>
              <a:rPr lang="en-US" sz="2000" dirty="0">
                <a:latin typeface="Times New Roman" pitchFamily="18" charset="0"/>
                <a:cs typeface="Times New Roman" pitchFamily="18" charset="0"/>
              </a:rPr>
              <a:t> ) in Germany are not a part of the actual school system, such as in the USA.</a:t>
            </a:r>
          </a:p>
          <a:p>
            <a:pPr algn="ctr"/>
            <a:r>
              <a:rPr lang="en-US" sz="2000" dirty="0">
                <a:latin typeface="Times New Roman" pitchFamily="18" charset="0"/>
                <a:cs typeface="Times New Roman" pitchFamily="18" charset="0"/>
              </a:rPr>
              <a:t>Kindergartens often last only for half a day (morning or afternoon), though in many locations there are full-day kindergartens.</a:t>
            </a:r>
          </a:p>
          <a:p>
            <a:pPr algn="ctr"/>
            <a:r>
              <a:rPr lang="en-US" sz="2000" dirty="0" smtClean="0">
                <a:latin typeface="Times New Roman" pitchFamily="18" charset="0"/>
                <a:cs typeface="Times New Roman" pitchFamily="18" charset="0"/>
              </a:rPr>
              <a:t>Primary </a:t>
            </a:r>
            <a:r>
              <a:rPr lang="en-US" sz="2000" dirty="0">
                <a:latin typeface="Times New Roman" pitchFamily="18" charset="0"/>
                <a:cs typeface="Times New Roman" pitchFamily="18" charset="0"/>
              </a:rPr>
              <a:t>education generally begins when children are four to seven years of age. The division between primary and secondary education is somewhat arbitrary, but it generally occurs at about twelve years of age ( adolescence ); some educational systems have separate middle schools for that period. Primary and secondary education together are sometimes (in particular, in Canada and the United States ) referred to as " K-12 " education, (K is for kindergarten, 12 is for twelfth grade). </a:t>
            </a:r>
            <a:endParaRPr lang="ru-RU" sz="2000" dirty="0">
              <a:latin typeface="Times New Roman" pitchFamily="18" charset="0"/>
              <a:cs typeface="Times New Roman" pitchFamily="18" charset="0"/>
            </a:endParaRPr>
          </a:p>
        </p:txBody>
      </p:sp>
      <p:sp>
        <p:nvSpPr>
          <p:cNvPr id="5" name="Прямоугольник 4"/>
          <p:cNvSpPr/>
          <p:nvPr/>
        </p:nvSpPr>
        <p:spPr>
          <a:xfrm>
            <a:off x="1358847" y="292006"/>
            <a:ext cx="6741546" cy="1077218"/>
          </a:xfrm>
          <a:prstGeom prst="rect">
            <a:avLst/>
          </a:prstGeom>
        </p:spPr>
        <p:txBody>
          <a:bodyPr wrap="square">
            <a:spAutoFit/>
          </a:bodyPr>
          <a:lstStyle/>
          <a:p>
            <a:pPr algn="ctr"/>
            <a:r>
              <a:rPr lang="en-US" sz="32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EDUCATION IN GREAT BRITAIN KINDERGARTEN SYSTEM</a:t>
            </a:r>
            <a:endParaRPr lang="ru-RU" sz="32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55779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115" y="1268760"/>
            <a:ext cx="9163113" cy="4708981"/>
          </a:xfrm>
          <a:prstGeom prst="rect">
            <a:avLst/>
          </a:prstGeom>
        </p:spPr>
        <p:txBody>
          <a:bodyPr wrap="square">
            <a:spAutoFit/>
          </a:bodyPr>
          <a:lstStyle/>
          <a:p>
            <a:pPr algn="just"/>
            <a:r>
              <a:rPr lang="en-US" sz="2000" dirty="0">
                <a:latin typeface="Times New Roman" pitchFamily="18" charset="0"/>
                <a:cs typeface="Times New Roman" pitchFamily="18" charset="0"/>
              </a:rPr>
              <a:t>Compulsory secondary education begins when children are 11 or 12 and lasts for 5 years. Secondary school is traditionally divided into 5 forms: a form to each year. Children study English, Mathematics, Science, History, Art, Geography, Music, a Foreign language and have lessons of Physical training. Religious education is also provided. English, Mathematics and Science are called "core" subjects. At the age of 7,11 and 14 pupils take examinations in the core subjects.</a:t>
            </a:r>
          </a:p>
          <a:p>
            <a:pPr algn="just"/>
            <a:r>
              <a:rPr lang="en-US" sz="2000" dirty="0">
                <a:latin typeface="Times New Roman" pitchFamily="18" charset="0"/>
                <a:cs typeface="Times New Roman" pitchFamily="18" charset="0"/>
              </a:rPr>
              <a:t>There are 3 types of state secondary schools in Great Britain. They are:</a:t>
            </a:r>
          </a:p>
          <a:p>
            <a:pPr algn="just"/>
            <a:r>
              <a:rPr lang="en-US" sz="2000" dirty="0">
                <a:latin typeface="Times New Roman" pitchFamily="18" charset="0"/>
                <a:cs typeface="Times New Roman" pitchFamily="18" charset="0"/>
              </a:rPr>
              <a:t>1) comprehensive schools, which take pupils of all abilities without exams. In such schools pupils are often put into certain sets or groups, which are formed according to their abilities for technical or humanitarian subjects. Almost all senior pupils (around 90 per cent) go there;</a:t>
            </a:r>
          </a:p>
          <a:p>
            <a:pPr algn="just"/>
            <a:r>
              <a:rPr lang="en-US" sz="2000" dirty="0">
                <a:latin typeface="Times New Roman" pitchFamily="18" charset="0"/>
                <a:cs typeface="Times New Roman" pitchFamily="18" charset="0"/>
              </a:rPr>
              <a:t>2) grammar schools, which give secondary education of a very high standard. Entrance is based on the test of ability, usually at 11. Grammar schools are single sexed schools;</a:t>
            </a:r>
          </a:p>
          <a:p>
            <a:pPr algn="just"/>
            <a:r>
              <a:rPr lang="en-US" sz="2000" dirty="0">
                <a:latin typeface="Times New Roman" pitchFamily="18" charset="0"/>
                <a:cs typeface="Times New Roman" pitchFamily="18" charset="0"/>
              </a:rPr>
              <a:t>3) modern schools, which don't prepare pupils for universities. Education in such schools gives good prospects for practical jobs.</a:t>
            </a:r>
          </a:p>
        </p:txBody>
      </p:sp>
      <p:sp>
        <p:nvSpPr>
          <p:cNvPr id="5" name="Прямоугольник 4"/>
          <p:cNvSpPr/>
          <p:nvPr/>
        </p:nvSpPr>
        <p:spPr>
          <a:xfrm>
            <a:off x="2109397" y="297111"/>
            <a:ext cx="4906087" cy="584775"/>
          </a:xfrm>
          <a:prstGeom prst="rect">
            <a:avLst/>
          </a:prstGeom>
        </p:spPr>
        <p:txBody>
          <a:bodyPr wrap="none">
            <a:spAutoFit/>
          </a:bodyPr>
          <a:lstStyle/>
          <a:p>
            <a:r>
              <a:rPr lang="en-GB" sz="3200" b="1" dirty="0">
                <a:latin typeface="Times New Roman" pitchFamily="18" charset="0"/>
                <a:cs typeface="Times New Roman" pitchFamily="18" charset="0"/>
              </a:rPr>
              <a:t>Education in Great Britain</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189776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413" y="9925"/>
            <a:ext cx="8870018" cy="6863417"/>
          </a:xfrm>
          <a:prstGeom prst="rect">
            <a:avLst/>
          </a:prstGeom>
        </p:spPr>
        <p:txBody>
          <a:bodyPr wrap="square">
            <a:spAutoFit/>
          </a:bodyPr>
          <a:lstStyle/>
          <a:p>
            <a:pPr algn="ct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There are 126 universities in Britain. They are divided into 5 types:</a:t>
            </a:r>
          </a:p>
          <a:p>
            <a:pPr algn="just"/>
            <a:r>
              <a:rPr lang="en-US" sz="2000" b="1" dirty="0">
                <a:latin typeface="Times New Roman" pitchFamily="18" charset="0"/>
                <a:cs typeface="Times New Roman" pitchFamily="18" charset="0"/>
              </a:rPr>
              <a:t>The Old </a:t>
            </a:r>
            <a:r>
              <a:rPr lang="en-US" sz="2000" dirty="0">
                <a:latin typeface="Times New Roman" pitchFamily="18" charset="0"/>
                <a:cs typeface="Times New Roman" pitchFamily="18" charset="0"/>
              </a:rPr>
              <a:t>ones, which were founded before the 19th century, such as </a:t>
            </a:r>
            <a:r>
              <a:rPr lang="en-US" sz="2000" b="1" dirty="0">
                <a:latin typeface="Times New Roman" pitchFamily="18" charset="0"/>
                <a:cs typeface="Times New Roman" pitchFamily="18" charset="0"/>
              </a:rPr>
              <a:t>Oxford and Cambridge;</a:t>
            </a:r>
          </a:p>
          <a:p>
            <a:pPr algn="just"/>
            <a:r>
              <a:rPr lang="en-US" sz="2000" b="1" dirty="0">
                <a:latin typeface="Times New Roman" pitchFamily="18" charset="0"/>
                <a:cs typeface="Times New Roman" pitchFamily="18" charset="0"/>
              </a:rPr>
              <a:t>The Red Brick</a:t>
            </a:r>
            <a:r>
              <a:rPr lang="en-US" sz="2000" dirty="0">
                <a:latin typeface="Times New Roman" pitchFamily="18" charset="0"/>
                <a:cs typeface="Times New Roman" pitchFamily="18" charset="0"/>
              </a:rPr>
              <a:t>, which were founded in the </a:t>
            </a:r>
            <a:r>
              <a:rPr lang="en-US" sz="2000" b="1" dirty="0">
                <a:latin typeface="Times New Roman" pitchFamily="18" charset="0"/>
                <a:cs typeface="Times New Roman" pitchFamily="18" charset="0"/>
              </a:rPr>
              <a:t>19th or 20th century</a:t>
            </a:r>
            <a:r>
              <a:rPr lang="en-US" sz="2000" dirty="0">
                <a:latin typeface="Times New Roman" pitchFamily="18" charset="0"/>
                <a:cs typeface="Times New Roman" pitchFamily="18" charset="0"/>
              </a:rPr>
              <a:t>;</a:t>
            </a:r>
          </a:p>
          <a:p>
            <a:pPr algn="just"/>
            <a:r>
              <a:rPr lang="en-US" sz="2000" b="1" dirty="0">
                <a:latin typeface="Times New Roman" pitchFamily="18" charset="0"/>
                <a:cs typeface="Times New Roman" pitchFamily="18" charset="0"/>
              </a:rPr>
              <a:t>The Plate Glass</a:t>
            </a:r>
            <a:r>
              <a:rPr lang="en-US" sz="2000" dirty="0">
                <a:latin typeface="Times New Roman" pitchFamily="18" charset="0"/>
                <a:cs typeface="Times New Roman" pitchFamily="18" charset="0"/>
              </a:rPr>
              <a:t>, which were founded in 1960s;</a:t>
            </a:r>
          </a:p>
          <a:p>
            <a:pPr algn="just"/>
            <a:r>
              <a:rPr lang="en-US" sz="2000" b="1" dirty="0">
                <a:latin typeface="Times New Roman" pitchFamily="18" charset="0"/>
                <a:cs typeface="Times New Roman" pitchFamily="18" charset="0"/>
              </a:rPr>
              <a:t>The Open University </a:t>
            </a:r>
            <a:r>
              <a:rPr lang="en-US" sz="2000" dirty="0">
                <a:latin typeface="Times New Roman" pitchFamily="18" charset="0"/>
                <a:cs typeface="Times New Roman" pitchFamily="18" charset="0"/>
              </a:rPr>
              <a:t>It is the only university offering extramural education. Students learn subjects at home and then post ready exercises off to their tutors for marking;</a:t>
            </a:r>
          </a:p>
          <a:p>
            <a:pPr algn="just"/>
            <a:r>
              <a:rPr lang="en-US" sz="2000" b="1" dirty="0">
                <a:latin typeface="Times New Roman" pitchFamily="18" charset="0"/>
                <a:cs typeface="Times New Roman" pitchFamily="18" charset="0"/>
              </a:rPr>
              <a:t>The New ones</a:t>
            </a:r>
            <a:r>
              <a:rPr lang="en-US" sz="2000" dirty="0">
                <a:latin typeface="Times New Roman" pitchFamily="18" charset="0"/>
                <a:cs typeface="Times New Roman" pitchFamily="18" charset="0"/>
              </a:rPr>
              <a:t>. They are former polytechnic academies and colleges.</a:t>
            </a:r>
          </a:p>
          <a:p>
            <a:pPr algn="just"/>
            <a:r>
              <a:rPr lang="en-US" sz="2000" b="1" dirty="0">
                <a:latin typeface="Times New Roman" pitchFamily="18" charset="0"/>
                <a:cs typeface="Times New Roman" pitchFamily="18" charset="0"/>
              </a:rPr>
              <a:t>The best universities</a:t>
            </a:r>
            <a:r>
              <a:rPr lang="en-US" sz="2000" dirty="0">
                <a:latin typeface="Times New Roman" pitchFamily="18" charset="0"/>
                <a:cs typeface="Times New Roman" pitchFamily="18" charset="0"/>
              </a:rPr>
              <a:t>, in view of "The Times" and "The Guardian", are The University of Oxford, The University of Cambridge, London School of Economics, London Imperial College, London University College.</a:t>
            </a:r>
          </a:p>
          <a:p>
            <a:pPr algn="just"/>
            <a:r>
              <a:rPr lang="en-US" sz="2000" dirty="0">
                <a:latin typeface="Times New Roman" pitchFamily="18" charset="0"/>
                <a:cs typeface="Times New Roman" pitchFamily="18" charset="0"/>
              </a:rPr>
              <a:t>Universities usually select students basing on their A-level results and an interview.</a:t>
            </a:r>
          </a:p>
          <a:p>
            <a:pPr algn="just"/>
            <a:r>
              <a:rPr lang="en-US" sz="2000" dirty="0">
                <a:latin typeface="Times New Roman" pitchFamily="18" charset="0"/>
                <a:cs typeface="Times New Roman" pitchFamily="18" charset="0"/>
              </a:rPr>
              <a:t>After three years of study a university graduate get the Degree of a Bachelor of Arts, Science or Engineering. Many students then continue their studies for a Master's Degree and then a Doctor's Degree (PhD).h schools is very expensive, that's why only 5 per cent of schoolchildren attend them. Private schools are also called preparatory (for children up to 13 years old) and public schools (for pupils from 13 to 18 years old ) . Any pupil can enter the best university of the country after leaving this school. The most famous British public schools are Eton, Harrow and Winchester.</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787092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457200" y="1219200"/>
            <a:ext cx="8534400" cy="3276600"/>
          </a:xfrm>
          <a:prstGeom prst="rect">
            <a:avLst/>
          </a:prstGeom>
        </p:spPr>
        <p:txBody>
          <a:bodyPr wrap="none" fromWordArt="1">
            <a:prstTxWarp prst="textCanDown">
              <a:avLst>
                <a:gd name="adj" fmla="val 33333"/>
              </a:avLst>
            </a:prstTxWarp>
          </a:bodyPr>
          <a:lstStyle/>
          <a:p>
            <a:pPr algn="ctr"/>
            <a:endParaRPr lang="ru-RU" sz="3600" kern="1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a:cs typeface="Times New Roman"/>
            </a:endParaRPr>
          </a:p>
        </p:txBody>
      </p:sp>
      <p:sp>
        <p:nvSpPr>
          <p:cNvPr id="3" name="Прямоугольник 6"/>
          <p:cNvSpPr>
            <a:spLocks noChangeArrowheads="1"/>
          </p:cNvSpPr>
          <p:nvPr/>
        </p:nvSpPr>
        <p:spPr bwMode="auto">
          <a:xfrm>
            <a:off x="283096" y="2097722"/>
            <a:ext cx="446226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In Great Britain children start going to school when they are five and continue studying until they are 16 or older. Compulsory education begins at the age of five when they go to primary school. Primary education lasts for six years. First they attend the infant school from five to seven. In infant schools children don’t have real </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classes. </a:t>
            </a:r>
            <a:r>
              <a:rPr lang="ru-RU"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p>
        </p:txBody>
      </p:sp>
      <p:sp>
        <p:nvSpPr>
          <p:cNvPr id="4" name="AutoShape 5"/>
          <p:cNvSpPr>
            <a:spLocks noChangeArrowheads="1"/>
          </p:cNvSpPr>
          <p:nvPr/>
        </p:nvSpPr>
        <p:spPr bwMode="auto">
          <a:xfrm>
            <a:off x="283096" y="328711"/>
            <a:ext cx="4305300" cy="1400200"/>
          </a:xfrm>
          <a:prstGeom prst="wedgeRoundRectCallout">
            <a:avLst>
              <a:gd name="adj1" fmla="val -50204"/>
              <a:gd name="adj2" fmla="val 25306"/>
              <a:gd name="adj3" fmla="val 16667"/>
            </a:avLst>
          </a:prstGeom>
          <a:gradFill rotWithShape="1">
            <a:gsLst>
              <a:gs pos="0">
                <a:srgbClr val="00FF00"/>
              </a:gs>
              <a:gs pos="50000">
                <a:srgbClr val="F8C8EA"/>
              </a:gs>
              <a:gs pos="100000">
                <a:srgbClr val="00FF00"/>
              </a:gs>
            </a:gsLst>
            <a:lin ang="5400000" scaled="1"/>
          </a:gradFill>
          <a:ln w="9525">
            <a:solidFill>
              <a:schemeClr val="bg1"/>
            </a:solidFill>
            <a:miter lim="800000"/>
            <a:headEnd/>
            <a:tailEnd/>
          </a:ln>
        </p:spPr>
        <p:txBody>
          <a:bodyPr/>
          <a:lstStyle/>
          <a:p>
            <a:pPr algn="ctr"/>
            <a:endParaRPr lang="ru-RU"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5" name="Прямоугольник 8"/>
          <p:cNvSpPr>
            <a:spLocks noChangeArrowheads="1"/>
          </p:cNvSpPr>
          <p:nvPr/>
        </p:nvSpPr>
        <p:spPr bwMode="auto">
          <a:xfrm>
            <a:off x="683568" y="328711"/>
            <a:ext cx="33082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ctr">
              <a:tabLst>
                <a:tab pos="457200" algn="l"/>
              </a:tabLst>
            </a:pPr>
            <a:r>
              <a:rPr lang="en-US" sz="36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Education in </a:t>
            </a:r>
            <a:r>
              <a:rPr lang="en-US" sz="36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Great </a:t>
            </a:r>
            <a:r>
              <a:rPr lang="en-US" sz="36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Britain</a:t>
            </a:r>
            <a:endParaRPr lang="en-US" sz="20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endParaRPr>
          </a:p>
        </p:txBody>
      </p:sp>
      <p:pic>
        <p:nvPicPr>
          <p:cNvPr id="6" name="Picture 16" descr="j0397274">
            <a:hlinkClick r:id="" action="ppaction://hlinkshowjump?jump=nextslide"/>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835157" y="5727116"/>
            <a:ext cx="1156443" cy="99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5"/>
          <p:cNvSpPr>
            <a:spLocks noChangeArrowheads="1"/>
          </p:cNvSpPr>
          <p:nvPr/>
        </p:nvSpPr>
        <p:spPr bwMode="auto">
          <a:xfrm>
            <a:off x="4903540" y="313471"/>
            <a:ext cx="4240460" cy="1343797"/>
          </a:xfrm>
          <a:prstGeom prst="wedgeRoundRectCallout">
            <a:avLst>
              <a:gd name="adj1" fmla="val -50204"/>
              <a:gd name="adj2" fmla="val 25306"/>
              <a:gd name="adj3" fmla="val 16667"/>
            </a:avLst>
          </a:prstGeom>
          <a:gradFill rotWithShape="1">
            <a:gsLst>
              <a:gs pos="0">
                <a:srgbClr val="00FF00"/>
              </a:gs>
              <a:gs pos="50000">
                <a:srgbClr val="F8C8EA"/>
              </a:gs>
              <a:gs pos="100000">
                <a:srgbClr val="00FF00"/>
              </a:gs>
            </a:gsLst>
            <a:lin ang="5400000" scaled="1"/>
          </a:gradFill>
          <a:ln w="9525">
            <a:solidFill>
              <a:schemeClr val="bg1"/>
            </a:solidFill>
            <a:miter lim="800000"/>
            <a:headEnd/>
            <a:tailEnd/>
          </a:ln>
        </p:spPr>
        <p:txBody>
          <a:bodyPr/>
          <a:lstStyle/>
          <a:p>
            <a:pPr algn="ctr"/>
            <a:endParaRPr lang="ru-RU"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8" name="Прямоугольник 8"/>
          <p:cNvSpPr>
            <a:spLocks noChangeArrowheads="1"/>
          </p:cNvSpPr>
          <p:nvPr/>
        </p:nvSpPr>
        <p:spPr bwMode="auto">
          <a:xfrm>
            <a:off x="5724128" y="298231"/>
            <a:ext cx="30652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6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imes New Roman" pitchFamily="18" charset="0"/>
                <a:cs typeface="Times New Roman" pitchFamily="18" charset="0"/>
              </a:rPr>
              <a:t>Education in Kazakhstan</a:t>
            </a:r>
            <a:endParaRPr lang="ru-RU" sz="36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9" name="Прямоугольник 8"/>
          <p:cNvSpPr/>
          <p:nvPr/>
        </p:nvSpPr>
        <p:spPr>
          <a:xfrm>
            <a:off x="4903540" y="2097722"/>
            <a:ext cx="3772916" cy="4832092"/>
          </a:xfrm>
          <a:prstGeom prst="rect">
            <a:avLst/>
          </a:prstGeom>
        </p:spPr>
        <p:txBody>
          <a:bodyPr wrap="square">
            <a:spAutoFit/>
          </a:bodyPr>
          <a:lstStyle/>
          <a:p>
            <a:pPr algn="ctr"/>
            <a:r>
              <a:rPr lang="en-US" sz="28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We started school at the age of seven. After four years of primary school we went to secondary school. Primary and secondary schools together comprise eleven years of classes are compulsory in our republic.</a:t>
            </a:r>
            <a:endParaRPr lang="ru-RU" sz="28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a:p>
            <a:pPr algn="ctr"/>
            <a:endParaRPr lang="en-US" sz="28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p:txBody>
      </p:sp>
      <p:cxnSp>
        <p:nvCxnSpPr>
          <p:cNvPr id="11" name="Прямая соединительная линия 10"/>
          <p:cNvCxnSpPr/>
          <p:nvPr/>
        </p:nvCxnSpPr>
        <p:spPr>
          <a:xfrm>
            <a:off x="4724400" y="0"/>
            <a:ext cx="179140" cy="68580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61947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457200" y="1219200"/>
            <a:ext cx="8534400" cy="3276600"/>
          </a:xfrm>
          <a:prstGeom prst="rect">
            <a:avLst/>
          </a:prstGeom>
        </p:spPr>
        <p:txBody>
          <a:bodyPr wrap="none" fromWordArt="1">
            <a:prstTxWarp prst="textCanDown">
              <a:avLst>
                <a:gd name="adj" fmla="val 33333"/>
              </a:avLst>
            </a:prstTxWarp>
          </a:bodyPr>
          <a:lstStyle/>
          <a:p>
            <a:pPr algn="ctr"/>
            <a:endParaRPr lang="ru-RU" sz="3600" b="1" kern="10">
              <a:ln w="9525">
                <a:solidFill>
                  <a:sysClr val="windowText" lastClr="000000"/>
                </a:solidFill>
                <a:round/>
                <a:headEnd/>
                <a:tailEnd/>
              </a:ln>
              <a:solidFill>
                <a:sysClr val="windowText" lastClr="000000"/>
              </a:solidFill>
              <a:latin typeface="Times New Roman"/>
              <a:cs typeface="Times New Roman"/>
            </a:endParaRPr>
          </a:p>
        </p:txBody>
      </p:sp>
      <p:sp>
        <p:nvSpPr>
          <p:cNvPr id="3" name="Прямоугольник 6"/>
          <p:cNvSpPr>
            <a:spLocks noChangeArrowheads="1"/>
          </p:cNvSpPr>
          <p:nvPr/>
        </p:nvSpPr>
        <p:spPr bwMode="auto">
          <a:xfrm>
            <a:off x="899592" y="476672"/>
            <a:ext cx="7467600"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buFont typeface="+mj-lt"/>
              <a:buAutoNum type="arabicParenR"/>
            </a:pP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education – </a:t>
            </a:r>
            <a:r>
              <a:rPr lang="ru-RU"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білім</a:t>
            </a:r>
            <a:endParaRPr lang="ru-RU"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a:p>
            <a:pPr marL="457200" indent="-457200" algn="ctr">
              <a:buFont typeface="+mj-lt"/>
              <a:buAutoNum type="arabicParenR"/>
            </a:pP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headmaster </a:t>
            </a:r>
            <a:r>
              <a:rPr lang="en-US"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headmistress </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директор</a:t>
            </a:r>
            <a:endParaRPr lang="ru-RU"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a:p>
            <a:pPr marL="457200" indent="-457200" algn="ctr">
              <a:buFont typeface="+mj-lt"/>
              <a:buAutoNum type="arabicParenR"/>
            </a:pP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timetable </a:t>
            </a:r>
            <a:r>
              <a:rPr lang="en-US"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dirty="0" err="1">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сабақ</a:t>
            </a:r>
            <a:r>
              <a:rPr lang="ru-RU"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кестесі</a:t>
            </a:r>
            <a:endParaRPr lang="ru-RU"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a:p>
            <a:pPr marL="457200" indent="-457200" algn="ctr">
              <a:buFont typeface="+mj-lt"/>
              <a:buAutoNum type="arabicParenR"/>
            </a:pP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state school - </a:t>
            </a:r>
            <a:r>
              <a:rPr lang="ru-RU" sz="2400" dirty="0" err="1">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мемлекеттік</a:t>
            </a:r>
            <a:r>
              <a:rPr lang="ru-RU"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мектеп</a:t>
            </a:r>
            <a:endParaRPr lang="ru-RU"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a:p>
            <a:pPr marL="457200" indent="-457200" algn="ctr">
              <a:buFont typeface="+mj-lt"/>
              <a:buAutoNum type="arabicParenR"/>
            </a:pP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secondary school - </a:t>
            </a:r>
            <a:r>
              <a:rPr lang="ru-RU"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орта </a:t>
            </a:r>
            <a:r>
              <a:rPr lang="ru-RU"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мектеп</a:t>
            </a:r>
            <a:endParaRPr lang="ru-RU"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a:p>
            <a:pPr marL="457200" indent="-457200" algn="ctr">
              <a:buFont typeface="+mj-lt"/>
              <a:buAutoNum type="arabicParenR"/>
            </a:pP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Secondary education-</a:t>
            </a:r>
            <a:r>
              <a:rPr lang="ru-RU"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орта </a:t>
            </a:r>
            <a:r>
              <a:rPr lang="ru-RU"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білім</a:t>
            </a:r>
            <a:endParaRPr lang="ru-RU"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a:p>
            <a:pPr marL="457200" indent="-457200" algn="ctr">
              <a:buFont typeface="+mj-lt"/>
              <a:buAutoNum type="arabicParenR"/>
            </a:pP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comprehensive school - </a:t>
            </a:r>
            <a:r>
              <a:rPr lang="ru-RU" sz="2400" dirty="0" err="1">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жалпы</a:t>
            </a:r>
            <a:r>
              <a:rPr lang="ru-RU"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dirty="0" err="1">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білім</a:t>
            </a:r>
            <a:r>
              <a:rPr lang="ru-RU"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dirty="0" err="1">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беретін</a:t>
            </a:r>
            <a:r>
              <a:rPr lang="ru-RU"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мектеп</a:t>
            </a:r>
            <a:endParaRPr lang="ru-RU"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a:p>
            <a:pPr marL="457200" indent="-457200" algn="ctr">
              <a:buFont typeface="+mj-lt"/>
              <a:buAutoNum type="arabicParenR"/>
            </a:pP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private </a:t>
            </a:r>
            <a:r>
              <a:rPr lang="en-US"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school - </a:t>
            </a:r>
            <a:r>
              <a:rPr lang="ru-RU" sz="2400" dirty="0" err="1">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ақылы</a:t>
            </a:r>
            <a:r>
              <a:rPr lang="ru-RU"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мектеп</a:t>
            </a:r>
            <a:endParaRPr lang="ru-RU"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a:p>
            <a:pPr marL="457200" indent="-457200" algn="ctr">
              <a:buFont typeface="+mj-lt"/>
              <a:buAutoNum type="arabicParenR"/>
            </a:pP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primary school - </a:t>
            </a:r>
            <a:r>
              <a:rPr lang="ru-RU" sz="2400" dirty="0" err="1">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бастауыш</a:t>
            </a:r>
            <a:r>
              <a:rPr lang="ru-RU"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мектеп</a:t>
            </a:r>
            <a:endPar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a:p>
            <a:pPr marL="457200" indent="-457200" algn="ctr">
              <a:buFont typeface="+mj-lt"/>
              <a:buAutoNum type="arabicParenR"/>
            </a:pP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Faculty-</a:t>
            </a:r>
            <a:r>
              <a:rPr lang="ru-RU"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факультет</a:t>
            </a:r>
          </a:p>
          <a:p>
            <a:pPr marL="457200" indent="-457200" algn="ctr">
              <a:buFont typeface="+mj-lt"/>
              <a:buAutoNum type="arabicParenR"/>
            </a:pP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Deportment-</a:t>
            </a:r>
            <a:r>
              <a:rPr lang="ru-RU"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кафедра</a:t>
            </a:r>
          </a:p>
          <a:p>
            <a:pPr marL="457200" indent="-457200" algn="ctr">
              <a:buFont typeface="+mj-lt"/>
              <a:buAutoNum type="arabicParenR"/>
            </a:pP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Fee-</a:t>
            </a:r>
            <a:r>
              <a:rPr lang="kk-KZ"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оқуға ақша төлеу</a:t>
            </a:r>
          </a:p>
          <a:p>
            <a:pPr marL="457200" indent="-457200" algn="ctr">
              <a:buFont typeface="+mj-lt"/>
              <a:buAutoNum type="arabicParenR"/>
            </a:pP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Law-</a:t>
            </a:r>
            <a:r>
              <a:rPr lang="kk-KZ"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заң</a:t>
            </a:r>
          </a:p>
          <a:p>
            <a:pPr marL="457200" indent="-457200" algn="ctr">
              <a:buFont typeface="+mj-lt"/>
              <a:buAutoNum type="arabicParenR"/>
            </a:pPr>
            <a:r>
              <a:rPr lang="en-US" sz="2400" dirty="0" err="1"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Kindergarden</a:t>
            </a: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a:t>
            </a:r>
            <a:r>
              <a:rPr lang="kk-KZ"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балабақша</a:t>
            </a:r>
          </a:p>
          <a:p>
            <a:pPr marL="457200" indent="-457200" algn="ctr">
              <a:buFont typeface="+mj-lt"/>
              <a:buAutoNum type="arabicParenR"/>
            </a:pPr>
            <a:r>
              <a:rPr lang="en-US"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Technical school-</a:t>
            </a:r>
            <a:r>
              <a:rPr lang="kk-KZ" sz="24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техникалық мектеп</a:t>
            </a:r>
          </a:p>
          <a:p>
            <a:pPr algn="ctr"/>
            <a:r>
              <a:rPr lang="en-US"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t/>
            </a:r>
            <a:br>
              <a:rPr lang="en-US" sz="24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rPr>
            </a:br>
            <a:r>
              <a:rPr lang="en-US" sz="36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
            </a:r>
            <a:br>
              <a:rPr lang="en-US" sz="36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br>
            <a:endParaRPr lang="en-US" sz="36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6" name="Picture 8" descr="и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343400"/>
            <a:ext cx="19050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1947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457200" y="1219200"/>
            <a:ext cx="8534400" cy="3276600"/>
          </a:xfrm>
          <a:prstGeom prst="rect">
            <a:avLst/>
          </a:prstGeom>
        </p:spPr>
        <p:txBody>
          <a:bodyPr wrap="none" fromWordArt="1">
            <a:prstTxWarp prst="textCanDown">
              <a:avLst>
                <a:gd name="adj" fmla="val 33333"/>
              </a:avLst>
            </a:prstTxWarp>
          </a:bodyPr>
          <a:lstStyle/>
          <a:p>
            <a:pPr algn="ctr"/>
            <a:endParaRPr lang="ru-RU" sz="3600" b="1" kern="10">
              <a:ln w="9525">
                <a:solidFill>
                  <a:sysClr val="windowText" lastClr="000000"/>
                </a:solidFill>
                <a:round/>
                <a:headEnd/>
                <a:tailEnd/>
              </a:ln>
              <a:solidFill>
                <a:sysClr val="windowText" lastClr="000000"/>
              </a:solidFill>
              <a:latin typeface="Times New Roman"/>
              <a:cs typeface="Times New Roman"/>
            </a:endParaRPr>
          </a:p>
        </p:txBody>
      </p:sp>
      <p:grpSp>
        <p:nvGrpSpPr>
          <p:cNvPr id="3" name="Group 48"/>
          <p:cNvGrpSpPr>
            <a:grpSpLocks/>
          </p:cNvGrpSpPr>
          <p:nvPr/>
        </p:nvGrpSpPr>
        <p:grpSpPr bwMode="auto">
          <a:xfrm>
            <a:off x="427703" y="811480"/>
            <a:ext cx="7929971" cy="4376904"/>
            <a:chOff x="113" y="164"/>
            <a:chExt cx="5035" cy="3768"/>
          </a:xfrm>
        </p:grpSpPr>
        <p:sp>
          <p:nvSpPr>
            <p:cNvPr id="4" name="Rectangle 5"/>
            <p:cNvSpPr>
              <a:spLocks noChangeArrowheads="1"/>
            </p:cNvSpPr>
            <p:nvPr/>
          </p:nvSpPr>
          <p:spPr bwMode="auto">
            <a:xfrm>
              <a:off x="2064" y="164"/>
              <a:ext cx="1406" cy="275"/>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State school</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6"/>
            <p:cNvSpPr>
              <a:spLocks noChangeArrowheads="1"/>
            </p:cNvSpPr>
            <p:nvPr/>
          </p:nvSpPr>
          <p:spPr bwMode="auto">
            <a:xfrm>
              <a:off x="3107" y="618"/>
              <a:ext cx="1406" cy="275"/>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Primary school</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7"/>
            <p:cNvSpPr>
              <a:spLocks noChangeArrowheads="1"/>
            </p:cNvSpPr>
            <p:nvPr/>
          </p:nvSpPr>
          <p:spPr bwMode="auto">
            <a:xfrm>
              <a:off x="975" y="618"/>
              <a:ext cx="1406" cy="275"/>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Nursery school</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8"/>
            <p:cNvSpPr>
              <a:spLocks noChangeArrowheads="1"/>
            </p:cNvSpPr>
            <p:nvPr/>
          </p:nvSpPr>
          <p:spPr bwMode="auto">
            <a:xfrm>
              <a:off x="1973" y="1026"/>
              <a:ext cx="1406" cy="275"/>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Secondary school</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9"/>
            <p:cNvSpPr>
              <a:spLocks noChangeArrowheads="1"/>
            </p:cNvSpPr>
            <p:nvPr/>
          </p:nvSpPr>
          <p:spPr bwMode="auto">
            <a:xfrm>
              <a:off x="412" y="1434"/>
              <a:ext cx="1651" cy="374"/>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sz="1500" dirty="0">
                  <a:ln w="18415" cmpd="sng">
                    <a:solidFill>
                      <a:srgbClr val="FFFFFF"/>
                    </a:solidFill>
                    <a:prstDash val="solid"/>
                  </a:ln>
                  <a:solidFill>
                    <a:srgbClr val="FFFFFF"/>
                  </a:solidFill>
                  <a:effectLst>
                    <a:outerShdw blurRad="63500" dir="3600000" algn="tl" rotWithShape="0">
                      <a:srgbClr val="000000">
                        <a:alpha val="70000"/>
                      </a:srgbClr>
                    </a:outerShdw>
                  </a:effectLst>
                </a:rPr>
                <a:t>Nine years schools</a:t>
              </a:r>
            </a:p>
            <a:p>
              <a:pPr algn="ctr">
                <a:defRPr/>
              </a:pPr>
              <a:r>
                <a:rPr lang="en-US" sz="1500" dirty="0">
                  <a:ln w="18415" cmpd="sng">
                    <a:solidFill>
                      <a:srgbClr val="FFFFFF"/>
                    </a:solidFill>
                    <a:prstDash val="solid"/>
                  </a:ln>
                  <a:solidFill>
                    <a:srgbClr val="FFFFFF"/>
                  </a:solidFill>
                  <a:effectLst>
                    <a:outerShdw blurRad="63500" dir="3600000" algn="tl" rotWithShape="0">
                      <a:srgbClr val="000000">
                        <a:alpha val="70000"/>
                      </a:srgbClr>
                    </a:outerShdw>
                  </a:effectLst>
                </a:rPr>
                <a:t>(compulsory)</a:t>
              </a:r>
              <a:endPar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10"/>
            <p:cNvSpPr>
              <a:spLocks noChangeArrowheads="1"/>
            </p:cNvSpPr>
            <p:nvPr/>
          </p:nvSpPr>
          <p:spPr bwMode="auto">
            <a:xfrm>
              <a:off x="3061" y="1434"/>
              <a:ext cx="1406" cy="275"/>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rPr>
                <a:t>Eleven years school</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11"/>
            <p:cNvSpPr>
              <a:spLocks noChangeArrowheads="1"/>
            </p:cNvSpPr>
            <p:nvPr/>
          </p:nvSpPr>
          <p:spPr bwMode="auto">
            <a:xfrm>
              <a:off x="249" y="1979"/>
              <a:ext cx="1089" cy="275"/>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rPr>
                <a:t>Common</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2"/>
            <p:cNvSpPr>
              <a:spLocks noChangeArrowheads="1"/>
            </p:cNvSpPr>
            <p:nvPr/>
          </p:nvSpPr>
          <p:spPr bwMode="auto">
            <a:xfrm>
              <a:off x="1519" y="1979"/>
              <a:ext cx="998" cy="275"/>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rPr>
                <a:t>Gymnasium</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3"/>
            <p:cNvSpPr>
              <a:spLocks noChangeArrowheads="1"/>
            </p:cNvSpPr>
            <p:nvPr/>
          </p:nvSpPr>
          <p:spPr bwMode="auto">
            <a:xfrm>
              <a:off x="2653" y="1979"/>
              <a:ext cx="953" cy="275"/>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rPr>
                <a:t>College</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14"/>
            <p:cNvSpPr>
              <a:spLocks noChangeArrowheads="1"/>
            </p:cNvSpPr>
            <p:nvPr/>
          </p:nvSpPr>
          <p:spPr bwMode="auto">
            <a:xfrm>
              <a:off x="3787" y="1979"/>
              <a:ext cx="997" cy="274"/>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sz="1500" dirty="0">
                  <a:ln w="18415" cmpd="sng">
                    <a:solidFill>
                      <a:srgbClr val="FFFFFF"/>
                    </a:solidFill>
                    <a:prstDash val="solid"/>
                  </a:ln>
                  <a:solidFill>
                    <a:srgbClr val="FFFFFF"/>
                  </a:solidFill>
                  <a:effectLst>
                    <a:outerShdw blurRad="63500" dir="3600000" algn="tl" rotWithShape="0">
                      <a:srgbClr val="000000">
                        <a:alpha val="70000"/>
                      </a:srgbClr>
                    </a:outerShdw>
                  </a:effectLst>
                </a:rPr>
                <a:t>Lyceum</a:t>
              </a:r>
              <a:endPar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15"/>
            <p:cNvSpPr>
              <a:spLocks noChangeArrowheads="1"/>
            </p:cNvSpPr>
            <p:nvPr/>
          </p:nvSpPr>
          <p:spPr bwMode="auto">
            <a:xfrm>
              <a:off x="2018" y="2523"/>
              <a:ext cx="1406" cy="275"/>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rPr>
                <a:t>Private school</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ectangle 16"/>
            <p:cNvSpPr>
              <a:spLocks noChangeArrowheads="1"/>
            </p:cNvSpPr>
            <p:nvPr/>
          </p:nvSpPr>
          <p:spPr bwMode="auto">
            <a:xfrm>
              <a:off x="2018" y="3067"/>
              <a:ext cx="1406" cy="275"/>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Primary school</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Rectangle 17"/>
            <p:cNvSpPr>
              <a:spLocks noChangeArrowheads="1"/>
            </p:cNvSpPr>
            <p:nvPr/>
          </p:nvSpPr>
          <p:spPr bwMode="auto">
            <a:xfrm>
              <a:off x="249" y="3067"/>
              <a:ext cx="1406" cy="275"/>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rPr>
                <a:t>Nursery school</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Rectangle 18"/>
            <p:cNvSpPr>
              <a:spLocks noChangeArrowheads="1"/>
            </p:cNvSpPr>
            <p:nvPr/>
          </p:nvSpPr>
          <p:spPr bwMode="auto">
            <a:xfrm>
              <a:off x="3742" y="3067"/>
              <a:ext cx="1406" cy="275"/>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rPr>
                <a:t>Secondary school</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Rectangle 19"/>
            <p:cNvSpPr>
              <a:spLocks noChangeArrowheads="1"/>
            </p:cNvSpPr>
            <p:nvPr/>
          </p:nvSpPr>
          <p:spPr bwMode="auto">
            <a:xfrm>
              <a:off x="1973" y="3612"/>
              <a:ext cx="1406" cy="275"/>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rPr>
                <a:t>Gymnasium</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Rectangle 20"/>
            <p:cNvSpPr>
              <a:spLocks noChangeArrowheads="1"/>
            </p:cNvSpPr>
            <p:nvPr/>
          </p:nvSpPr>
          <p:spPr bwMode="auto">
            <a:xfrm>
              <a:off x="295" y="3657"/>
              <a:ext cx="1406" cy="275"/>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rPr>
                <a:t>Lyceum</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Rectangle 21"/>
            <p:cNvSpPr>
              <a:spLocks noChangeArrowheads="1"/>
            </p:cNvSpPr>
            <p:nvPr/>
          </p:nvSpPr>
          <p:spPr bwMode="auto">
            <a:xfrm>
              <a:off x="3696" y="3612"/>
              <a:ext cx="1406" cy="275"/>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rPr>
                <a:t>College</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Line 22"/>
            <p:cNvSpPr>
              <a:spLocks noChangeShapeType="1"/>
            </p:cNvSpPr>
            <p:nvPr/>
          </p:nvSpPr>
          <p:spPr bwMode="auto">
            <a:xfrm>
              <a:off x="2744" y="436"/>
              <a:ext cx="1" cy="596"/>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Line 23"/>
            <p:cNvSpPr>
              <a:spLocks noChangeShapeType="1"/>
            </p:cNvSpPr>
            <p:nvPr/>
          </p:nvSpPr>
          <p:spPr bwMode="auto">
            <a:xfrm flipH="1">
              <a:off x="1655" y="300"/>
              <a:ext cx="454" cy="321"/>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Line 24"/>
            <p:cNvSpPr>
              <a:spLocks noChangeShapeType="1"/>
            </p:cNvSpPr>
            <p:nvPr/>
          </p:nvSpPr>
          <p:spPr bwMode="auto">
            <a:xfrm>
              <a:off x="3470" y="300"/>
              <a:ext cx="454" cy="321"/>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Line 25"/>
            <p:cNvSpPr>
              <a:spLocks noChangeShapeType="1"/>
            </p:cNvSpPr>
            <p:nvPr/>
          </p:nvSpPr>
          <p:spPr bwMode="auto">
            <a:xfrm flipH="1">
              <a:off x="1292" y="1117"/>
              <a:ext cx="681" cy="320"/>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Line 26"/>
            <p:cNvSpPr>
              <a:spLocks noChangeShapeType="1"/>
            </p:cNvSpPr>
            <p:nvPr/>
          </p:nvSpPr>
          <p:spPr bwMode="auto">
            <a:xfrm>
              <a:off x="3198" y="1298"/>
              <a:ext cx="1" cy="137"/>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Line 27"/>
            <p:cNvSpPr>
              <a:spLocks noChangeShapeType="1"/>
            </p:cNvSpPr>
            <p:nvPr/>
          </p:nvSpPr>
          <p:spPr bwMode="auto">
            <a:xfrm flipH="1">
              <a:off x="839" y="1661"/>
              <a:ext cx="2222" cy="321"/>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Line 29"/>
            <p:cNvSpPr>
              <a:spLocks noChangeShapeType="1"/>
            </p:cNvSpPr>
            <p:nvPr/>
          </p:nvSpPr>
          <p:spPr bwMode="auto">
            <a:xfrm flipH="1">
              <a:off x="2018" y="1661"/>
              <a:ext cx="1043" cy="321"/>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8" name="Line 30"/>
            <p:cNvSpPr>
              <a:spLocks noChangeShapeType="1"/>
            </p:cNvSpPr>
            <p:nvPr/>
          </p:nvSpPr>
          <p:spPr bwMode="auto">
            <a:xfrm>
              <a:off x="3288" y="1706"/>
              <a:ext cx="1" cy="276"/>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Line 31"/>
            <p:cNvSpPr>
              <a:spLocks noChangeShapeType="1"/>
            </p:cNvSpPr>
            <p:nvPr/>
          </p:nvSpPr>
          <p:spPr bwMode="auto">
            <a:xfrm>
              <a:off x="4150" y="1706"/>
              <a:ext cx="1" cy="276"/>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Line 32"/>
            <p:cNvSpPr>
              <a:spLocks noChangeShapeType="1"/>
            </p:cNvSpPr>
            <p:nvPr/>
          </p:nvSpPr>
          <p:spPr bwMode="auto">
            <a:xfrm flipH="1">
              <a:off x="884" y="2659"/>
              <a:ext cx="1134" cy="412"/>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1" name="Line 33"/>
            <p:cNvSpPr>
              <a:spLocks noChangeShapeType="1"/>
            </p:cNvSpPr>
            <p:nvPr/>
          </p:nvSpPr>
          <p:spPr bwMode="auto">
            <a:xfrm>
              <a:off x="3424" y="2659"/>
              <a:ext cx="1089" cy="412"/>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2" name="Line 34"/>
            <p:cNvSpPr>
              <a:spLocks noChangeShapeType="1"/>
            </p:cNvSpPr>
            <p:nvPr/>
          </p:nvSpPr>
          <p:spPr bwMode="auto">
            <a:xfrm>
              <a:off x="2653" y="2795"/>
              <a:ext cx="1" cy="275"/>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3" name="Line 35"/>
            <p:cNvSpPr>
              <a:spLocks noChangeShapeType="1"/>
            </p:cNvSpPr>
            <p:nvPr/>
          </p:nvSpPr>
          <p:spPr bwMode="auto">
            <a:xfrm flipH="1">
              <a:off x="1066" y="3339"/>
              <a:ext cx="2676" cy="321"/>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4" name="Line 36"/>
            <p:cNvSpPr>
              <a:spLocks noChangeShapeType="1"/>
            </p:cNvSpPr>
            <p:nvPr/>
          </p:nvSpPr>
          <p:spPr bwMode="auto">
            <a:xfrm flipH="1">
              <a:off x="2653" y="3339"/>
              <a:ext cx="1089" cy="276"/>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5" name="Line 37"/>
            <p:cNvSpPr>
              <a:spLocks noChangeShapeType="1"/>
            </p:cNvSpPr>
            <p:nvPr/>
          </p:nvSpPr>
          <p:spPr bwMode="auto">
            <a:xfrm>
              <a:off x="4468" y="3339"/>
              <a:ext cx="1" cy="276"/>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6" name="Picture 44" descr="79364-x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255"/>
              <a:ext cx="806" cy="648"/>
            </a:xfrm>
            <a:prstGeom prst="rect">
              <a:avLst/>
            </a:prstGeom>
            <a:ln>
              <a:noFill/>
            </a:ln>
            <a:effectLst>
              <a:outerShdw blurRad="292100" dist="139700" dir="2700000" algn="tl" rotWithShape="0">
                <a:srgbClr val="333333">
                  <a:alpha val="65000"/>
                </a:srgbClr>
              </a:outerShdw>
            </a:effectLst>
            <a:extLst/>
          </p:spPr>
          <p:style>
            <a:lnRef idx="3">
              <a:schemeClr val="lt1"/>
            </a:lnRef>
            <a:fillRef idx="1">
              <a:schemeClr val="accent1"/>
            </a:fillRef>
            <a:effectRef idx="1">
              <a:schemeClr val="accent1"/>
            </a:effectRef>
            <a:fontRef idx="minor">
              <a:schemeClr val="lt1"/>
            </a:fontRef>
          </p:style>
        </p:pic>
      </p:grpSp>
      <p:sp>
        <p:nvSpPr>
          <p:cNvPr id="37" name="Прямоугольник 43"/>
          <p:cNvSpPr>
            <a:spLocks noChangeArrowheads="1"/>
          </p:cNvSpPr>
          <p:nvPr/>
        </p:nvSpPr>
        <p:spPr bwMode="auto">
          <a:xfrm>
            <a:off x="838200" y="152400"/>
            <a:ext cx="723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600" b="1" dirty="0">
                <a:ln w="18415" cmpd="sng">
                  <a:solidFill>
                    <a:sysClr val="windowText" lastClr="000000"/>
                  </a:solidFill>
                  <a:prstDash val="solid"/>
                </a:ln>
                <a:effectLst>
                  <a:outerShdw blurRad="63500" dir="3600000" algn="tl" rotWithShape="0">
                    <a:srgbClr val="000000">
                      <a:alpha val="70000"/>
                    </a:srgbClr>
                  </a:outerShdw>
                </a:effectLst>
                <a:latin typeface="Times New Roman" pitchFamily="18" charset="0"/>
                <a:cs typeface="Times New Roman" pitchFamily="18" charset="0"/>
              </a:rPr>
              <a:t>Education in Great Britain</a:t>
            </a:r>
            <a:endParaRPr lang="ru-RU" sz="3600" b="1" dirty="0">
              <a:ln w="18415" cmpd="sng">
                <a:solidFill>
                  <a:sysClr val="windowText" lastClr="000000"/>
                </a:solidFill>
                <a:prstDash val="solid"/>
              </a:ln>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38" name="Picture 4" descr="great_brit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9159" y="543438"/>
            <a:ext cx="1295400" cy="106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grpSp>
        <p:nvGrpSpPr>
          <p:cNvPr id="39" name="Group 21"/>
          <p:cNvGrpSpPr>
            <a:grpSpLocks/>
          </p:cNvGrpSpPr>
          <p:nvPr/>
        </p:nvGrpSpPr>
        <p:grpSpPr bwMode="auto">
          <a:xfrm>
            <a:off x="838200" y="5638800"/>
            <a:ext cx="7467600" cy="776288"/>
            <a:chOff x="249" y="1434"/>
            <a:chExt cx="5216" cy="681"/>
          </a:xfrm>
        </p:grpSpPr>
        <p:sp>
          <p:nvSpPr>
            <p:cNvPr id="40" name="Rectangle 5"/>
            <p:cNvSpPr>
              <a:spLocks noChangeArrowheads="1"/>
            </p:cNvSpPr>
            <p:nvPr/>
          </p:nvSpPr>
          <p:spPr bwMode="auto">
            <a:xfrm>
              <a:off x="249" y="1842"/>
              <a:ext cx="771" cy="273"/>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age</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1" name="Rectangle 6"/>
            <p:cNvSpPr>
              <a:spLocks noChangeArrowheads="1"/>
            </p:cNvSpPr>
            <p:nvPr/>
          </p:nvSpPr>
          <p:spPr bwMode="auto">
            <a:xfrm>
              <a:off x="1111" y="1434"/>
              <a:ext cx="816" cy="273"/>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Infant</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2" name="Rectangle 7"/>
            <p:cNvSpPr>
              <a:spLocks noChangeArrowheads="1"/>
            </p:cNvSpPr>
            <p:nvPr/>
          </p:nvSpPr>
          <p:spPr bwMode="auto">
            <a:xfrm>
              <a:off x="249" y="1434"/>
              <a:ext cx="771" cy="272"/>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School </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3" name="Rectangle 8"/>
            <p:cNvSpPr>
              <a:spLocks noChangeArrowheads="1"/>
            </p:cNvSpPr>
            <p:nvPr/>
          </p:nvSpPr>
          <p:spPr bwMode="auto">
            <a:xfrm>
              <a:off x="1111" y="1842"/>
              <a:ext cx="816" cy="273"/>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5-7</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4" name="Rectangle 9"/>
            <p:cNvSpPr>
              <a:spLocks noChangeArrowheads="1"/>
            </p:cNvSpPr>
            <p:nvPr/>
          </p:nvSpPr>
          <p:spPr bwMode="auto">
            <a:xfrm>
              <a:off x="2018" y="1434"/>
              <a:ext cx="816" cy="273"/>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Junior</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5" name="Rectangle 10"/>
            <p:cNvSpPr>
              <a:spLocks noChangeArrowheads="1"/>
            </p:cNvSpPr>
            <p:nvPr/>
          </p:nvSpPr>
          <p:spPr bwMode="auto">
            <a:xfrm>
              <a:off x="2018" y="1842"/>
              <a:ext cx="816" cy="273"/>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7-11</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6" name="Rectangle 11"/>
            <p:cNvSpPr>
              <a:spLocks noChangeArrowheads="1"/>
            </p:cNvSpPr>
            <p:nvPr/>
          </p:nvSpPr>
          <p:spPr bwMode="auto">
            <a:xfrm>
              <a:off x="2880" y="1434"/>
              <a:ext cx="816" cy="273"/>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Secondary</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7" name="Rectangle 12"/>
            <p:cNvSpPr>
              <a:spLocks noChangeArrowheads="1"/>
            </p:cNvSpPr>
            <p:nvPr/>
          </p:nvSpPr>
          <p:spPr bwMode="auto">
            <a:xfrm>
              <a:off x="3787" y="1842"/>
              <a:ext cx="816" cy="273"/>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16</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8" name="Rectangle 13"/>
            <p:cNvSpPr>
              <a:spLocks noChangeArrowheads="1"/>
            </p:cNvSpPr>
            <p:nvPr/>
          </p:nvSpPr>
          <p:spPr bwMode="auto">
            <a:xfrm>
              <a:off x="3787" y="1434"/>
              <a:ext cx="816" cy="273"/>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Further</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9" name="Rectangle 14"/>
            <p:cNvSpPr>
              <a:spLocks noChangeArrowheads="1"/>
            </p:cNvSpPr>
            <p:nvPr/>
          </p:nvSpPr>
          <p:spPr bwMode="auto">
            <a:xfrm>
              <a:off x="2880" y="1842"/>
              <a:ext cx="816" cy="273"/>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11-16</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0" name="Rectangle 15"/>
            <p:cNvSpPr>
              <a:spLocks noChangeArrowheads="1"/>
            </p:cNvSpPr>
            <p:nvPr/>
          </p:nvSpPr>
          <p:spPr bwMode="auto">
            <a:xfrm>
              <a:off x="4694" y="1842"/>
              <a:ext cx="771" cy="273"/>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18</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1" name="Rectangle 16"/>
            <p:cNvSpPr>
              <a:spLocks noChangeArrowheads="1"/>
            </p:cNvSpPr>
            <p:nvPr/>
          </p:nvSpPr>
          <p:spPr bwMode="auto">
            <a:xfrm>
              <a:off x="4694" y="1434"/>
              <a:ext cx="771" cy="272"/>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rPr>
                <a:t>Higher</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261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slide(fromBottom)">
                                      <p:cBhvr>
                                        <p:cTn id="1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533400" y="685800"/>
            <a:ext cx="8229600" cy="5794375"/>
            <a:chOff x="431" y="0"/>
            <a:chExt cx="4490" cy="3458"/>
          </a:xfrm>
        </p:grpSpPr>
        <p:sp>
          <p:nvSpPr>
            <p:cNvPr id="3" name="Rectangle 5"/>
            <p:cNvSpPr>
              <a:spLocks noChangeArrowheads="1"/>
            </p:cNvSpPr>
            <p:nvPr/>
          </p:nvSpPr>
          <p:spPr bwMode="auto">
            <a:xfrm>
              <a:off x="2018" y="0"/>
              <a:ext cx="1225" cy="300"/>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State school</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4" name="Rectangle 6"/>
            <p:cNvSpPr>
              <a:spLocks noChangeArrowheads="1"/>
            </p:cNvSpPr>
            <p:nvPr/>
          </p:nvSpPr>
          <p:spPr bwMode="auto">
            <a:xfrm>
              <a:off x="1973" y="799"/>
              <a:ext cx="1225" cy="300"/>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Secondary school</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5" name="Rectangle 7"/>
            <p:cNvSpPr>
              <a:spLocks noChangeArrowheads="1"/>
            </p:cNvSpPr>
            <p:nvPr/>
          </p:nvSpPr>
          <p:spPr bwMode="auto">
            <a:xfrm>
              <a:off x="3424" y="527"/>
              <a:ext cx="1225" cy="300"/>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Junior school</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6" name="Rectangle 8"/>
            <p:cNvSpPr>
              <a:spLocks noChangeArrowheads="1"/>
            </p:cNvSpPr>
            <p:nvPr/>
          </p:nvSpPr>
          <p:spPr bwMode="auto">
            <a:xfrm>
              <a:off x="521" y="527"/>
              <a:ext cx="1225" cy="300"/>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Infant school</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7" name="Rectangle 9"/>
            <p:cNvSpPr>
              <a:spLocks noChangeArrowheads="1"/>
            </p:cNvSpPr>
            <p:nvPr/>
          </p:nvSpPr>
          <p:spPr bwMode="auto">
            <a:xfrm>
              <a:off x="431" y="1570"/>
              <a:ext cx="1225" cy="300"/>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Modern school</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8" name="Rectangle 10"/>
            <p:cNvSpPr>
              <a:spLocks noChangeArrowheads="1"/>
            </p:cNvSpPr>
            <p:nvPr/>
          </p:nvSpPr>
          <p:spPr bwMode="auto">
            <a:xfrm>
              <a:off x="2018" y="2404"/>
              <a:ext cx="1225" cy="300"/>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Private schools</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9" name="Rectangle 11"/>
            <p:cNvSpPr>
              <a:spLocks noChangeArrowheads="1"/>
            </p:cNvSpPr>
            <p:nvPr/>
          </p:nvSpPr>
          <p:spPr bwMode="auto">
            <a:xfrm>
              <a:off x="2018" y="1525"/>
              <a:ext cx="1225" cy="300"/>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Grammar </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0" name="Rectangle 12"/>
            <p:cNvSpPr>
              <a:spLocks noChangeArrowheads="1"/>
            </p:cNvSpPr>
            <p:nvPr/>
          </p:nvSpPr>
          <p:spPr bwMode="auto">
            <a:xfrm>
              <a:off x="3560" y="1570"/>
              <a:ext cx="1225" cy="300"/>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Comprehensive </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1" name="Rectangle 13"/>
            <p:cNvSpPr>
              <a:spLocks noChangeArrowheads="1"/>
            </p:cNvSpPr>
            <p:nvPr/>
          </p:nvSpPr>
          <p:spPr bwMode="auto">
            <a:xfrm>
              <a:off x="431" y="3158"/>
              <a:ext cx="1225" cy="300"/>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Independent</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2" name="Rectangle 14"/>
            <p:cNvSpPr>
              <a:spLocks noChangeArrowheads="1"/>
            </p:cNvSpPr>
            <p:nvPr/>
          </p:nvSpPr>
          <p:spPr bwMode="auto">
            <a:xfrm>
              <a:off x="2064" y="3113"/>
              <a:ext cx="1225" cy="300"/>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Preparatory</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3" name="Rectangle 15"/>
            <p:cNvSpPr>
              <a:spLocks noChangeArrowheads="1"/>
            </p:cNvSpPr>
            <p:nvPr/>
          </p:nvSpPr>
          <p:spPr bwMode="auto">
            <a:xfrm>
              <a:off x="3696" y="3113"/>
              <a:ext cx="1225" cy="300"/>
            </a:xfrm>
            <a:prstGeom prst="rect">
              <a:avLst/>
            </a:prstGeom>
            <a:ln>
              <a:solidFill>
                <a:schemeClr val="tx1"/>
              </a:solid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Public school</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4" name="Line 16"/>
            <p:cNvSpPr>
              <a:spLocks noChangeShapeType="1"/>
            </p:cNvSpPr>
            <p:nvPr/>
          </p:nvSpPr>
          <p:spPr bwMode="auto">
            <a:xfrm flipH="1">
              <a:off x="1156" y="164"/>
              <a:ext cx="861" cy="363"/>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5" name="Line 17"/>
            <p:cNvSpPr>
              <a:spLocks noChangeShapeType="1"/>
            </p:cNvSpPr>
            <p:nvPr/>
          </p:nvSpPr>
          <p:spPr bwMode="auto">
            <a:xfrm>
              <a:off x="3243" y="164"/>
              <a:ext cx="862" cy="363"/>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6" name="Line 18"/>
            <p:cNvSpPr>
              <a:spLocks noChangeShapeType="1"/>
            </p:cNvSpPr>
            <p:nvPr/>
          </p:nvSpPr>
          <p:spPr bwMode="auto">
            <a:xfrm>
              <a:off x="2562" y="300"/>
              <a:ext cx="0" cy="499"/>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7" name="Line 19"/>
            <p:cNvSpPr>
              <a:spLocks noChangeShapeType="1"/>
            </p:cNvSpPr>
            <p:nvPr/>
          </p:nvSpPr>
          <p:spPr bwMode="auto">
            <a:xfrm flipH="1">
              <a:off x="1066" y="935"/>
              <a:ext cx="907" cy="635"/>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8" name="Line 20"/>
            <p:cNvSpPr>
              <a:spLocks noChangeShapeType="1"/>
            </p:cNvSpPr>
            <p:nvPr/>
          </p:nvSpPr>
          <p:spPr bwMode="auto">
            <a:xfrm>
              <a:off x="2562" y="1117"/>
              <a:ext cx="0" cy="408"/>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9" name="Line 21"/>
            <p:cNvSpPr>
              <a:spLocks noChangeShapeType="1"/>
            </p:cNvSpPr>
            <p:nvPr/>
          </p:nvSpPr>
          <p:spPr bwMode="auto">
            <a:xfrm>
              <a:off x="3198" y="935"/>
              <a:ext cx="952" cy="635"/>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20" name="Line 22"/>
            <p:cNvSpPr>
              <a:spLocks noChangeShapeType="1"/>
            </p:cNvSpPr>
            <p:nvPr/>
          </p:nvSpPr>
          <p:spPr bwMode="auto">
            <a:xfrm flipH="1">
              <a:off x="1020" y="2523"/>
              <a:ext cx="998" cy="635"/>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21" name="Line 23"/>
            <p:cNvSpPr>
              <a:spLocks noChangeShapeType="1"/>
            </p:cNvSpPr>
            <p:nvPr/>
          </p:nvSpPr>
          <p:spPr bwMode="auto">
            <a:xfrm>
              <a:off x="2608" y="2704"/>
              <a:ext cx="0" cy="454"/>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22" name="Line 24"/>
            <p:cNvSpPr>
              <a:spLocks noChangeShapeType="1"/>
            </p:cNvSpPr>
            <p:nvPr/>
          </p:nvSpPr>
          <p:spPr bwMode="auto">
            <a:xfrm>
              <a:off x="3243" y="2523"/>
              <a:ext cx="1089" cy="590"/>
            </a:xfrm>
            <a:prstGeom prst="line">
              <a:avLst/>
            </a:prstGeom>
            <a:ln>
              <a:solidFill>
                <a:schemeClr val="tx1"/>
              </a:solidFill>
              <a:headEnd/>
              <a:tailEnd type="triangle" w="med" len="med"/>
            </a:ln>
            <a:extLst/>
          </p:spPr>
          <p:style>
            <a:lnRef idx="3">
              <a:schemeClr val="lt1"/>
            </a:lnRef>
            <a:fillRef idx="1">
              <a:schemeClr val="accent1"/>
            </a:fillRef>
            <a:effectRef idx="1">
              <a:schemeClr val="accent1"/>
            </a:effectRef>
            <a:fontRef idx="minor">
              <a:schemeClr val="lt1"/>
            </a:fontRef>
          </p:style>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3261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5"/>
          <p:cNvGrpSpPr>
            <a:grpSpLocks/>
          </p:cNvGrpSpPr>
          <p:nvPr/>
        </p:nvGrpSpPr>
        <p:grpSpPr bwMode="auto">
          <a:xfrm>
            <a:off x="491074" y="375620"/>
            <a:ext cx="8329398" cy="6214194"/>
            <a:chOff x="549" y="391"/>
            <a:chExt cx="4735" cy="3399"/>
          </a:xfrm>
        </p:grpSpPr>
        <p:sp>
          <p:nvSpPr>
            <p:cNvPr id="8" name="Rectangle 15"/>
            <p:cNvSpPr>
              <a:spLocks noChangeArrowheads="1"/>
            </p:cNvSpPr>
            <p:nvPr/>
          </p:nvSpPr>
          <p:spPr bwMode="auto">
            <a:xfrm>
              <a:off x="2653" y="391"/>
              <a:ext cx="1088" cy="273"/>
            </a:xfrm>
            <a:prstGeom prst="rect">
              <a:avLst/>
            </a:prstGeom>
            <a:solidFill>
              <a:schemeClr val="accent1"/>
            </a:solidFill>
            <a:ln w="9525">
              <a:solidFill>
                <a:schemeClr val="tx1"/>
              </a:solidFill>
              <a:miter lim="800000"/>
              <a:headEnd/>
              <a:tailEnd/>
            </a:ln>
          </p:spPr>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State school</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9" name="Rectangle 16"/>
            <p:cNvSpPr>
              <a:spLocks noChangeArrowheads="1"/>
            </p:cNvSpPr>
            <p:nvPr/>
          </p:nvSpPr>
          <p:spPr bwMode="auto">
            <a:xfrm>
              <a:off x="3696" y="844"/>
              <a:ext cx="1043" cy="226"/>
            </a:xfrm>
            <a:prstGeom prst="rect">
              <a:avLst/>
            </a:prstGeom>
            <a:solidFill>
              <a:schemeClr val="accent1"/>
            </a:solidFill>
            <a:ln w="9525">
              <a:solidFill>
                <a:schemeClr val="tx1"/>
              </a:solidFill>
              <a:miter lim="800000"/>
              <a:headEnd/>
              <a:tailEnd/>
            </a:ln>
          </p:spPr>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Primary school</a:t>
              </a: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0" name="Rectangle 17"/>
            <p:cNvSpPr>
              <a:spLocks noChangeArrowheads="1"/>
            </p:cNvSpPr>
            <p:nvPr/>
          </p:nvSpPr>
          <p:spPr bwMode="auto">
            <a:xfrm>
              <a:off x="1746" y="799"/>
              <a:ext cx="998" cy="272"/>
            </a:xfrm>
            <a:prstGeom prst="rect">
              <a:avLst/>
            </a:prstGeom>
            <a:solidFill>
              <a:schemeClr val="accent1"/>
            </a:solidFill>
            <a:ln w="9525">
              <a:solidFill>
                <a:schemeClr val="tx1"/>
              </a:solidFill>
              <a:miter lim="800000"/>
              <a:headEnd/>
              <a:tailEnd/>
            </a:ln>
          </p:spPr>
          <p:txBody>
            <a:bodyPr wrap="none" anchor="ctr"/>
            <a:lstStyle/>
            <a:p>
              <a:pPr algn="ctr"/>
              <a:r>
                <a:rPr lang="en-US" sz="1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Nursery school</a:t>
              </a:r>
              <a:endPar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1" name="Rectangle 18"/>
            <p:cNvSpPr>
              <a:spLocks noChangeArrowheads="1"/>
            </p:cNvSpPr>
            <p:nvPr/>
          </p:nvSpPr>
          <p:spPr bwMode="auto">
            <a:xfrm>
              <a:off x="2744" y="1161"/>
              <a:ext cx="1043" cy="272"/>
            </a:xfrm>
            <a:prstGeom prst="rect">
              <a:avLst/>
            </a:prstGeom>
            <a:solidFill>
              <a:schemeClr val="accent1"/>
            </a:solidFill>
            <a:ln w="9525">
              <a:solidFill>
                <a:schemeClr val="tx1"/>
              </a:solidFill>
              <a:miter lim="800000"/>
              <a:headEnd/>
              <a:tailEnd/>
            </a:ln>
          </p:spPr>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Secondary school</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2" name="Rectangle 19"/>
            <p:cNvSpPr>
              <a:spLocks noChangeArrowheads="1"/>
            </p:cNvSpPr>
            <p:nvPr/>
          </p:nvSpPr>
          <p:spPr bwMode="auto">
            <a:xfrm>
              <a:off x="1572" y="1524"/>
              <a:ext cx="1126" cy="293"/>
            </a:xfrm>
            <a:prstGeom prst="rect">
              <a:avLst/>
            </a:prstGeom>
            <a:solidFill>
              <a:schemeClr val="accent1"/>
            </a:solidFill>
            <a:ln w="9525">
              <a:solidFill>
                <a:schemeClr val="tx1"/>
              </a:solidFill>
              <a:miter lim="800000"/>
              <a:headEnd/>
              <a:tailEnd/>
            </a:ln>
          </p:spPr>
          <p:txBody>
            <a:bodyPr wrap="none" anchor="ctr"/>
            <a:lstStyle/>
            <a:p>
              <a:pPr algn="ctr"/>
              <a:r>
                <a:rPr lang="en-US" sz="1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Nine years</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p>
            <a:p>
              <a:pPr algn="ctr"/>
              <a:r>
                <a:rPr lang="en-US" sz="1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(compulsory)</a:t>
              </a:r>
              <a:endPar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3" name="Rectangle 20"/>
            <p:cNvSpPr>
              <a:spLocks noChangeArrowheads="1"/>
            </p:cNvSpPr>
            <p:nvPr/>
          </p:nvSpPr>
          <p:spPr bwMode="auto">
            <a:xfrm>
              <a:off x="3623" y="1524"/>
              <a:ext cx="1270" cy="272"/>
            </a:xfrm>
            <a:prstGeom prst="rect">
              <a:avLst/>
            </a:prstGeom>
            <a:solidFill>
              <a:schemeClr val="accent1"/>
            </a:solidFill>
            <a:ln w="9525">
              <a:solidFill>
                <a:schemeClr val="tx1"/>
              </a:solidFill>
              <a:miter lim="800000"/>
              <a:headEnd/>
              <a:tailEnd/>
            </a:ln>
          </p:spPr>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Eleven years school</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4" name="Rectangle 21"/>
            <p:cNvSpPr>
              <a:spLocks noChangeArrowheads="1"/>
            </p:cNvSpPr>
            <p:nvPr/>
          </p:nvSpPr>
          <p:spPr bwMode="auto">
            <a:xfrm>
              <a:off x="567" y="2023"/>
              <a:ext cx="1043" cy="272"/>
            </a:xfrm>
            <a:prstGeom prst="rect">
              <a:avLst/>
            </a:prstGeom>
            <a:solidFill>
              <a:schemeClr val="accent1"/>
            </a:solidFill>
            <a:ln w="9525">
              <a:solidFill>
                <a:schemeClr val="tx1"/>
              </a:solidFill>
              <a:miter lim="800000"/>
              <a:headEnd/>
              <a:tailEnd/>
            </a:ln>
          </p:spPr>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Common</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5" name="Rectangle 22"/>
            <p:cNvSpPr>
              <a:spLocks noChangeArrowheads="1"/>
            </p:cNvSpPr>
            <p:nvPr/>
          </p:nvSpPr>
          <p:spPr bwMode="auto">
            <a:xfrm>
              <a:off x="1746" y="2023"/>
              <a:ext cx="1043" cy="272"/>
            </a:xfrm>
            <a:prstGeom prst="rect">
              <a:avLst/>
            </a:prstGeom>
            <a:solidFill>
              <a:schemeClr val="accent1"/>
            </a:solidFill>
            <a:ln w="9525">
              <a:solidFill>
                <a:schemeClr val="tx1"/>
              </a:solidFill>
              <a:miter lim="800000"/>
              <a:headEnd/>
              <a:tailEnd/>
            </a:ln>
          </p:spPr>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Gymnasium</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6" name="Rectangle 23"/>
            <p:cNvSpPr>
              <a:spLocks noChangeArrowheads="1"/>
            </p:cNvSpPr>
            <p:nvPr/>
          </p:nvSpPr>
          <p:spPr bwMode="auto">
            <a:xfrm>
              <a:off x="2971" y="2023"/>
              <a:ext cx="1043" cy="272"/>
            </a:xfrm>
            <a:prstGeom prst="rect">
              <a:avLst/>
            </a:prstGeom>
            <a:solidFill>
              <a:schemeClr val="accent1"/>
            </a:solidFill>
            <a:ln w="9525">
              <a:solidFill>
                <a:schemeClr val="tx1"/>
              </a:solidFill>
              <a:miter lim="800000"/>
              <a:headEnd/>
              <a:tailEnd/>
            </a:ln>
          </p:spPr>
          <p:txBody>
            <a:bodyPr wrap="none" anchor="ctr"/>
            <a:lstStyle/>
            <a:p>
              <a:pPr algn="ctr"/>
              <a:r>
                <a:rPr lang="en-US" sz="1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College</a:t>
              </a:r>
              <a:endParaRPr lang="ru-RU" sz="1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7" name="Rectangle 24"/>
            <p:cNvSpPr>
              <a:spLocks noChangeArrowheads="1"/>
            </p:cNvSpPr>
            <p:nvPr/>
          </p:nvSpPr>
          <p:spPr bwMode="auto">
            <a:xfrm>
              <a:off x="4241" y="1978"/>
              <a:ext cx="1043" cy="272"/>
            </a:xfrm>
            <a:prstGeom prst="rect">
              <a:avLst/>
            </a:prstGeom>
            <a:solidFill>
              <a:schemeClr val="accent1"/>
            </a:solidFill>
            <a:ln w="9525">
              <a:solidFill>
                <a:schemeClr val="tx1"/>
              </a:solidFill>
              <a:miter lim="800000"/>
              <a:headEnd/>
              <a:tailEnd/>
            </a:ln>
          </p:spPr>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Lyceum</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8" name="Rectangle 25"/>
            <p:cNvSpPr>
              <a:spLocks noChangeArrowheads="1"/>
            </p:cNvSpPr>
            <p:nvPr/>
          </p:nvSpPr>
          <p:spPr bwMode="auto">
            <a:xfrm>
              <a:off x="2835" y="2477"/>
              <a:ext cx="1088" cy="273"/>
            </a:xfrm>
            <a:prstGeom prst="rect">
              <a:avLst/>
            </a:prstGeom>
            <a:solidFill>
              <a:schemeClr val="accent1"/>
            </a:solidFill>
            <a:ln w="9525">
              <a:solidFill>
                <a:schemeClr val="tx1"/>
              </a:solidFill>
              <a:miter lim="800000"/>
              <a:headEnd/>
              <a:tailEnd/>
            </a:ln>
          </p:spPr>
          <p:txBody>
            <a:bodyPr wrap="none" anchor="ctr"/>
            <a:lstStyle/>
            <a:p>
              <a:pPr algn="ctr"/>
              <a:r>
                <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Private schools</a:t>
              </a: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9" name="Rectangle 26"/>
            <p:cNvSpPr>
              <a:spLocks noChangeArrowheads="1"/>
            </p:cNvSpPr>
            <p:nvPr/>
          </p:nvSpPr>
          <p:spPr bwMode="auto">
            <a:xfrm>
              <a:off x="4150" y="2920"/>
              <a:ext cx="1088" cy="273"/>
            </a:xfrm>
            <a:prstGeom prst="rect">
              <a:avLst/>
            </a:prstGeom>
            <a:solidFill>
              <a:schemeClr val="accent1"/>
            </a:solidFill>
            <a:ln w="9525">
              <a:solidFill>
                <a:schemeClr val="tx1"/>
              </a:solidFill>
              <a:miter lim="800000"/>
              <a:headEnd/>
              <a:tailEnd/>
            </a:ln>
          </p:spPr>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Secondary school</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20" name="Rectangle 27"/>
            <p:cNvSpPr>
              <a:spLocks noChangeArrowheads="1"/>
            </p:cNvSpPr>
            <p:nvPr/>
          </p:nvSpPr>
          <p:spPr bwMode="auto">
            <a:xfrm>
              <a:off x="549" y="3150"/>
              <a:ext cx="997" cy="272"/>
            </a:xfrm>
            <a:prstGeom prst="rect">
              <a:avLst/>
            </a:prstGeom>
            <a:solidFill>
              <a:schemeClr val="accent1"/>
            </a:solidFill>
            <a:ln w="9525">
              <a:solidFill>
                <a:schemeClr val="tx1"/>
              </a:solidFill>
              <a:miter lim="800000"/>
              <a:headEnd/>
              <a:tailEnd/>
            </a:ln>
          </p:spPr>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Nursery school</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21" name="Rectangle 28"/>
            <p:cNvSpPr>
              <a:spLocks noChangeArrowheads="1"/>
            </p:cNvSpPr>
            <p:nvPr/>
          </p:nvSpPr>
          <p:spPr bwMode="auto">
            <a:xfrm>
              <a:off x="2571" y="3012"/>
              <a:ext cx="1088" cy="273"/>
            </a:xfrm>
            <a:prstGeom prst="rect">
              <a:avLst/>
            </a:prstGeom>
            <a:solidFill>
              <a:schemeClr val="accent1"/>
            </a:solidFill>
            <a:ln w="9525">
              <a:solidFill>
                <a:schemeClr val="tx1"/>
              </a:solidFill>
              <a:miter lim="800000"/>
              <a:headEnd/>
              <a:tailEnd/>
            </a:ln>
          </p:spPr>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Primary school</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22" name="Rectangle 29"/>
            <p:cNvSpPr>
              <a:spLocks noChangeArrowheads="1"/>
            </p:cNvSpPr>
            <p:nvPr/>
          </p:nvSpPr>
          <p:spPr bwMode="auto">
            <a:xfrm>
              <a:off x="1289" y="3518"/>
              <a:ext cx="1042" cy="272"/>
            </a:xfrm>
            <a:prstGeom prst="rect">
              <a:avLst/>
            </a:prstGeom>
            <a:solidFill>
              <a:schemeClr val="accent1"/>
            </a:solidFill>
            <a:ln w="9525">
              <a:solidFill>
                <a:schemeClr val="tx1"/>
              </a:solidFill>
              <a:miter lim="800000"/>
              <a:headEnd/>
              <a:tailEnd/>
            </a:ln>
          </p:spPr>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Lyceum</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23" name="Rectangle 30"/>
            <p:cNvSpPr>
              <a:spLocks noChangeArrowheads="1"/>
            </p:cNvSpPr>
            <p:nvPr/>
          </p:nvSpPr>
          <p:spPr bwMode="auto">
            <a:xfrm>
              <a:off x="4100" y="3475"/>
              <a:ext cx="1183" cy="273"/>
            </a:xfrm>
            <a:prstGeom prst="rect">
              <a:avLst/>
            </a:prstGeom>
            <a:solidFill>
              <a:schemeClr val="accent1"/>
            </a:solidFill>
            <a:ln w="9525">
              <a:solidFill>
                <a:schemeClr val="tx1"/>
              </a:solidFill>
              <a:miter lim="800000"/>
              <a:headEnd/>
              <a:tailEnd/>
            </a:ln>
          </p:spPr>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College</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24" name="Rectangle 31"/>
            <p:cNvSpPr>
              <a:spLocks noChangeArrowheads="1"/>
            </p:cNvSpPr>
            <p:nvPr/>
          </p:nvSpPr>
          <p:spPr bwMode="auto">
            <a:xfrm>
              <a:off x="2880" y="3475"/>
              <a:ext cx="1088" cy="273"/>
            </a:xfrm>
            <a:prstGeom prst="rect">
              <a:avLst/>
            </a:prstGeom>
            <a:solidFill>
              <a:schemeClr val="accent1"/>
            </a:solidFill>
            <a:ln w="9525">
              <a:solidFill>
                <a:schemeClr val="tx1"/>
              </a:solidFill>
              <a:miter lim="800000"/>
              <a:headEnd/>
              <a:tailEnd/>
            </a:ln>
          </p:spPr>
          <p:txBody>
            <a:bodyPr wrap="none" anchor="ctr"/>
            <a:lstStyle/>
            <a:p>
              <a:pPr algn="ctr"/>
              <a:r>
                <a:rPr lang="en-US"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Gymnasium</a:t>
              </a:r>
              <a:endParaRPr lang="ru-RU" sz="15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25" name="Line 32"/>
            <p:cNvSpPr>
              <a:spLocks noChangeShapeType="1"/>
            </p:cNvSpPr>
            <p:nvPr/>
          </p:nvSpPr>
          <p:spPr bwMode="auto">
            <a:xfrm flipH="1">
              <a:off x="2200" y="663"/>
              <a:ext cx="998"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26" name="Line 33"/>
            <p:cNvSpPr>
              <a:spLocks noChangeShapeType="1"/>
            </p:cNvSpPr>
            <p:nvPr/>
          </p:nvSpPr>
          <p:spPr bwMode="auto">
            <a:xfrm>
              <a:off x="3198" y="663"/>
              <a:ext cx="1043"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27" name="Line 34"/>
            <p:cNvSpPr>
              <a:spLocks noChangeShapeType="1"/>
            </p:cNvSpPr>
            <p:nvPr/>
          </p:nvSpPr>
          <p:spPr bwMode="auto">
            <a:xfrm>
              <a:off x="3198" y="663"/>
              <a:ext cx="0" cy="49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28" name="Line 35"/>
            <p:cNvSpPr>
              <a:spLocks noChangeShapeType="1"/>
            </p:cNvSpPr>
            <p:nvPr/>
          </p:nvSpPr>
          <p:spPr bwMode="auto">
            <a:xfrm flipH="1">
              <a:off x="2109" y="1298"/>
              <a:ext cx="635"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29" name="Line 36"/>
            <p:cNvSpPr>
              <a:spLocks noChangeShapeType="1"/>
            </p:cNvSpPr>
            <p:nvPr/>
          </p:nvSpPr>
          <p:spPr bwMode="auto">
            <a:xfrm>
              <a:off x="3787" y="1298"/>
              <a:ext cx="545"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0" name="Line 37"/>
            <p:cNvSpPr>
              <a:spLocks noChangeShapeType="1"/>
            </p:cNvSpPr>
            <p:nvPr/>
          </p:nvSpPr>
          <p:spPr bwMode="auto">
            <a:xfrm flipH="1">
              <a:off x="1066" y="1796"/>
              <a:ext cx="3220" cy="2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1" name="Line 38"/>
            <p:cNvSpPr>
              <a:spLocks noChangeShapeType="1"/>
            </p:cNvSpPr>
            <p:nvPr/>
          </p:nvSpPr>
          <p:spPr bwMode="auto">
            <a:xfrm flipH="1">
              <a:off x="2290" y="1796"/>
              <a:ext cx="1996" cy="2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2" name="Line 39"/>
            <p:cNvSpPr>
              <a:spLocks noChangeShapeType="1"/>
            </p:cNvSpPr>
            <p:nvPr/>
          </p:nvSpPr>
          <p:spPr bwMode="auto">
            <a:xfrm flipH="1">
              <a:off x="3515" y="1796"/>
              <a:ext cx="771" cy="2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3" name="Line 40"/>
            <p:cNvSpPr>
              <a:spLocks noChangeShapeType="1"/>
            </p:cNvSpPr>
            <p:nvPr/>
          </p:nvSpPr>
          <p:spPr bwMode="auto">
            <a:xfrm>
              <a:off x="4286" y="1796"/>
              <a:ext cx="499" cy="1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4" name="Line 42"/>
            <p:cNvSpPr>
              <a:spLocks noChangeShapeType="1"/>
            </p:cNvSpPr>
            <p:nvPr/>
          </p:nvSpPr>
          <p:spPr bwMode="auto">
            <a:xfrm>
              <a:off x="3213" y="2736"/>
              <a:ext cx="0" cy="2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5" name="Line 44"/>
            <p:cNvSpPr>
              <a:spLocks noChangeShapeType="1"/>
            </p:cNvSpPr>
            <p:nvPr/>
          </p:nvSpPr>
          <p:spPr bwMode="auto">
            <a:xfrm flipH="1">
              <a:off x="1832" y="3248"/>
              <a:ext cx="2908" cy="2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6" name="Line 45"/>
            <p:cNvSpPr>
              <a:spLocks noChangeShapeType="1"/>
            </p:cNvSpPr>
            <p:nvPr/>
          </p:nvSpPr>
          <p:spPr bwMode="auto">
            <a:xfrm flipH="1">
              <a:off x="3410" y="3242"/>
              <a:ext cx="1361" cy="2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7" name="Line 46"/>
            <p:cNvSpPr>
              <a:spLocks noChangeShapeType="1"/>
            </p:cNvSpPr>
            <p:nvPr/>
          </p:nvSpPr>
          <p:spPr bwMode="auto">
            <a:xfrm>
              <a:off x="4740" y="3248"/>
              <a:ext cx="0" cy="2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8" name="Line 47"/>
            <p:cNvSpPr>
              <a:spLocks noChangeShapeType="1"/>
            </p:cNvSpPr>
            <p:nvPr/>
          </p:nvSpPr>
          <p:spPr bwMode="auto">
            <a:xfrm flipH="1">
              <a:off x="1289" y="2644"/>
              <a:ext cx="1497" cy="4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9" name="Line 48"/>
            <p:cNvSpPr>
              <a:spLocks noChangeShapeType="1"/>
            </p:cNvSpPr>
            <p:nvPr/>
          </p:nvSpPr>
          <p:spPr bwMode="auto">
            <a:xfrm>
              <a:off x="3923" y="2613"/>
              <a:ext cx="917"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grpSp>
      <p:pic>
        <p:nvPicPr>
          <p:cNvPr id="41" name="Picture 6" descr="Kazakhst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02" y="275067"/>
            <a:ext cx="1877706" cy="119567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2" name="Picture 51" descr="ge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58" y="1851782"/>
            <a:ext cx="1643794" cy="12614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89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5"/>
          <p:cNvSpPr>
            <a:spLocks noChangeArrowheads="1"/>
          </p:cNvSpPr>
          <p:nvPr/>
        </p:nvSpPr>
        <p:spPr bwMode="auto">
          <a:xfrm>
            <a:off x="307975" y="1713706"/>
            <a:ext cx="3352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r>
              <a:rPr lang="en-GB" sz="40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rPr>
              <a:t>Education </a:t>
            </a:r>
          </a:p>
          <a:p>
            <a:pPr marL="457200" indent="-457200" algn="ctr"/>
            <a:r>
              <a:rPr lang="en-GB" sz="40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rPr>
              <a:t>in </a:t>
            </a:r>
          </a:p>
          <a:p>
            <a:pPr marL="457200" indent="-457200" algn="ctr"/>
            <a:r>
              <a:rPr lang="en-GB" sz="40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rPr>
              <a:t>Great Britain   </a:t>
            </a:r>
          </a:p>
        </p:txBody>
      </p:sp>
      <p:sp>
        <p:nvSpPr>
          <p:cNvPr id="4" name="Прямоугольник 6"/>
          <p:cNvSpPr>
            <a:spLocks noChangeArrowheads="1"/>
          </p:cNvSpPr>
          <p:nvPr/>
        </p:nvSpPr>
        <p:spPr bwMode="auto">
          <a:xfrm>
            <a:off x="5748733" y="1805781"/>
            <a:ext cx="2895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r>
              <a:rPr lang="en-GB" sz="40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rPr>
              <a:t>Education </a:t>
            </a:r>
          </a:p>
          <a:p>
            <a:pPr marL="457200" indent="-457200" algn="ctr"/>
            <a:r>
              <a:rPr lang="en-GB" sz="40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rPr>
              <a:t>in </a:t>
            </a:r>
          </a:p>
          <a:p>
            <a:pPr marL="457200" indent="-457200" algn="ctr"/>
            <a:r>
              <a:rPr lang="en-GB" sz="40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itchFamily="18" charset="0"/>
              </a:rPr>
              <a:t>Kazakhstan   </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773799" flipV="1">
            <a:off x="11113" y="4572000"/>
            <a:ext cx="25812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773799" flipV="1">
            <a:off x="6811861" y="4579452"/>
            <a:ext cx="229235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https://encrypted-tbn0.gstatic.com/images?q=tbn:ANd9GcT4O_uSgV3RHSTgQyLcPtvM9YLwr5wHPOf0uW34V-HurP667uB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980728"/>
            <a:ext cx="211455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099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refdb.ru/images/1055/2109524/4b97b8a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 y="0"/>
            <a:ext cx="9249929" cy="6900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797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997" y="726444"/>
            <a:ext cx="4494790" cy="6001643"/>
          </a:xfrm>
          <a:prstGeom prst="rect">
            <a:avLst/>
          </a:prstGeom>
        </p:spPr>
        <p:txBody>
          <a:bodyPr wrap="square">
            <a:spAutoFit/>
          </a:bodyPr>
          <a:lstStyle/>
          <a:p>
            <a:pPr algn="ctr"/>
            <a:r>
              <a:rPr lang="en-US" sz="2400" dirty="0">
                <a:latin typeface="Times New Roman" pitchFamily="18" charset="0"/>
                <a:cs typeface="Times New Roman" pitchFamily="18" charset="0"/>
              </a:rPr>
              <a:t>There are also about 500 private schools in Great Britain. Most of these schools are boarding ones, where children live as well as study. Education in such schools is very expensive, that's why only 5 per cent of schoolchildren attend them. Private schools are also called preparatory (for children up to 13 years old) and public schools (for pupils from 13 to 18 years old ) . Any pupil can enter the best university of the country after leaving this school. The most famous British public schools are Eton, Harrow and Winchester.</a:t>
            </a:r>
            <a:endParaRPr lang="ru-RU" sz="2400" dirty="0">
              <a:latin typeface="Times New Roman" pitchFamily="18" charset="0"/>
              <a:cs typeface="Times New Roman" pitchFamily="18" charset="0"/>
            </a:endParaRPr>
          </a:p>
        </p:txBody>
      </p:sp>
      <p:sp>
        <p:nvSpPr>
          <p:cNvPr id="6" name="Прямоугольник 5"/>
          <p:cNvSpPr/>
          <p:nvPr/>
        </p:nvSpPr>
        <p:spPr>
          <a:xfrm>
            <a:off x="4494788" y="727415"/>
            <a:ext cx="4572000" cy="4893647"/>
          </a:xfrm>
          <a:prstGeom prst="rect">
            <a:avLst/>
          </a:prstGeom>
        </p:spPr>
        <p:txBody>
          <a:bodyPr>
            <a:spAutoFit/>
          </a:bodyPr>
          <a:lstStyle/>
          <a:p>
            <a:pPr lvl="0" algn="ctr" fontAlgn="base">
              <a:spcBef>
                <a:spcPct val="0"/>
              </a:spcBef>
              <a:spcAft>
                <a:spcPct val="0"/>
              </a:spcAft>
            </a:pP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Kazakh</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language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Republic</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Kazakhstan</a:t>
            </a:r>
            <a:r>
              <a:rPr lang="ru-RU" sz="2400" dirty="0">
                <a:latin typeface="Times New Roman" pitchFamily="18" charset="0"/>
                <a:cs typeface="Times New Roman" pitchFamily="18" charset="0"/>
              </a:rPr>
              <a:t> 3838 </a:t>
            </a:r>
            <a:r>
              <a:rPr lang="ru-RU" sz="2400" dirty="0" err="1">
                <a:latin typeface="Times New Roman" pitchFamily="18" charset="0"/>
                <a:cs typeface="Times New Roman" pitchFamily="18" charset="0"/>
              </a:rPr>
              <a:t>Russian</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language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schools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and</a:t>
            </a:r>
            <a:r>
              <a:rPr lang="ru-RU" sz="2400" dirty="0">
                <a:latin typeface="Times New Roman" pitchFamily="18" charset="0"/>
                <a:cs typeface="Times New Roman" pitchFamily="18" charset="0"/>
              </a:rPr>
              <a:t> 1442 </a:t>
            </a:r>
            <a:r>
              <a:rPr lang="ru-RU" sz="2400" dirty="0" err="1">
                <a:latin typeface="Times New Roman" pitchFamily="18" charset="0"/>
                <a:cs typeface="Times New Roman" pitchFamily="18" charset="0"/>
              </a:rPr>
              <a:t>schools</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secondary</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schools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and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institutions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higher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education</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with</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exception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special</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schools</a:t>
            </a:r>
            <a:r>
              <a:rPr lang="ru-RU" sz="2400" dirty="0">
                <a:latin typeface="Times New Roman" pitchFamily="18" charset="0"/>
                <a:cs typeface="Times New Roman" pitchFamily="18" charset="0"/>
              </a:rPr>
              <a:t> ) . </a:t>
            </a:r>
            <a:r>
              <a:rPr lang="ru-RU" sz="2400" dirty="0" err="1">
                <a:latin typeface="Times New Roman" pitchFamily="18" charset="0"/>
                <a:cs typeface="Times New Roman" pitchFamily="18" charset="0"/>
              </a:rPr>
              <a:t>At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same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time</a:t>
            </a:r>
            <a:r>
              <a:rPr lang="ru-RU" sz="2400" dirty="0">
                <a:latin typeface="Times New Roman" pitchFamily="18" charset="0"/>
                <a:cs typeface="Times New Roman" pitchFamily="18" charset="0"/>
              </a:rPr>
              <a:t> , 13 </a:t>
            </a:r>
            <a:r>
              <a:rPr lang="ru-RU" sz="2400" dirty="0" err="1">
                <a:latin typeface="Times New Roman" pitchFamily="18" charset="0"/>
                <a:cs typeface="Times New Roman" pitchFamily="18" charset="0"/>
              </a:rPr>
              <a:t>of</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a:t>
            </a:r>
            <a:r>
              <a:rPr lang="ru-RU" sz="2400" dirty="0">
                <a:latin typeface="Times New Roman" pitchFamily="18" charset="0"/>
                <a:cs typeface="Times New Roman" pitchFamily="18" charset="0"/>
              </a:rPr>
              <a:t> 60 </a:t>
            </a:r>
            <a:r>
              <a:rPr lang="ru-RU" sz="2400" dirty="0" err="1">
                <a:latin typeface="Times New Roman" pitchFamily="18" charset="0"/>
                <a:cs typeface="Times New Roman" pitchFamily="18" charset="0"/>
              </a:rPr>
              <a:t>schools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Uzbek</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language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Uighur</a:t>
            </a:r>
            <a:r>
              <a:rPr lang="ru-RU" sz="2400" dirty="0">
                <a:latin typeface="Times New Roman" pitchFamily="18" charset="0"/>
                <a:cs typeface="Times New Roman" pitchFamily="18" charset="0"/>
              </a:rPr>
              <a:t> 8 </a:t>
            </a:r>
            <a:r>
              <a:rPr lang="ru-RU" sz="2400" dirty="0" err="1">
                <a:latin typeface="Times New Roman" pitchFamily="18" charset="0"/>
                <a:cs typeface="Times New Roman" pitchFamily="18" charset="0"/>
              </a:rPr>
              <a:t>school</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English</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school</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and</a:t>
            </a:r>
            <a:r>
              <a:rPr lang="ru-RU" sz="2400" dirty="0">
                <a:latin typeface="Times New Roman" pitchFamily="18" charset="0"/>
                <a:cs typeface="Times New Roman" pitchFamily="18" charset="0"/>
              </a:rPr>
              <a:t> 2 </a:t>
            </a:r>
            <a:r>
              <a:rPr lang="ru-RU" sz="2400" dirty="0" err="1">
                <a:latin typeface="Times New Roman" pitchFamily="18" charset="0"/>
                <a:cs typeface="Times New Roman" pitchFamily="18" charset="0"/>
              </a:rPr>
              <a:t>schools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the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Tajik</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language</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In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addition</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the</a:t>
            </a:r>
            <a:r>
              <a:rPr lang="ru-RU" sz="2400" dirty="0">
                <a:latin typeface="Times New Roman" pitchFamily="18" charset="0"/>
                <a:cs typeface="Times New Roman" pitchFamily="18" charset="0"/>
              </a:rPr>
              <a:t> 2161 </a:t>
            </a:r>
            <a:r>
              <a:rPr lang="ru-RU" sz="2400" dirty="0" err="1">
                <a:latin typeface="Times New Roman" pitchFamily="18" charset="0"/>
                <a:cs typeface="Times New Roman" pitchFamily="18" charset="0"/>
              </a:rPr>
              <a:t>school</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classes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in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two</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or</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more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languages</a:t>
            </a:r>
            <a:r>
              <a:rPr lang="ru-RU" sz="2400" dirty="0">
                <a:latin typeface="Times New Roman" pitchFamily="18" charset="0"/>
                <a:cs typeface="Times New Roman" pitchFamily="18" charset="0"/>
              </a:rPr>
              <a:t> ​​" , - </a:t>
            </a:r>
            <a:r>
              <a:rPr lang="ru-RU" sz="2400" dirty="0" err="1">
                <a:latin typeface="Times New Roman" pitchFamily="18" charset="0"/>
                <a:cs typeface="Times New Roman" pitchFamily="18" charset="0"/>
              </a:rPr>
              <a:t>the</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statement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reads</a:t>
            </a:r>
            <a:r>
              <a:rPr lang="ru-RU" sz="2400" dirty="0">
                <a:latin typeface="Times New Roman" pitchFamily="18" charset="0"/>
                <a:cs typeface="Times New Roman" pitchFamily="18" charset="0"/>
              </a:rPr>
              <a:t> . </a:t>
            </a:r>
          </a:p>
        </p:txBody>
      </p:sp>
      <p:cxnSp>
        <p:nvCxnSpPr>
          <p:cNvPr id="8" name="Прямая соединительная линия 7"/>
          <p:cNvCxnSpPr/>
          <p:nvPr/>
        </p:nvCxnSpPr>
        <p:spPr>
          <a:xfrm>
            <a:off x="4439483" y="-3946"/>
            <a:ext cx="110613" cy="6861946"/>
          </a:xfrm>
          <a:prstGeom prst="line">
            <a:avLst/>
          </a:prstGeom>
        </p:spPr>
        <p:style>
          <a:lnRef idx="3">
            <a:schemeClr val="dk1"/>
          </a:lnRef>
          <a:fillRef idx="0">
            <a:schemeClr val="dk1"/>
          </a:fillRef>
          <a:effectRef idx="2">
            <a:schemeClr val="dk1"/>
          </a:effectRef>
          <a:fontRef idx="minor">
            <a:schemeClr val="tx1"/>
          </a:fontRef>
        </p:style>
      </p:cxnSp>
      <p:sp>
        <p:nvSpPr>
          <p:cNvPr id="12" name="Rectangle 2"/>
          <p:cNvSpPr>
            <a:spLocks noChangeArrowheads="1"/>
          </p:cNvSpPr>
          <p:nvPr/>
        </p:nvSpPr>
        <p:spPr bwMode="auto">
          <a:xfrm>
            <a:off x="871200" y="228600"/>
            <a:ext cx="7247177"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effectLst/>
                <a:latin typeface="Times New Roman" pitchFamily="18" charset="0"/>
                <a:cs typeface="Times New Roman" pitchFamily="18" charset="0"/>
              </a:rPr>
              <a:t>UNLIKE THE SYSTEM OF EDUCATION</a:t>
            </a:r>
            <a:r>
              <a:rPr kumimoji="0" lang="ru-RU" sz="1050" b="0" i="0" u="none" strike="noStrike" cap="none" normalizeH="0" baseline="0" dirty="0" smtClean="0">
                <a:ln>
                  <a:noFill/>
                </a:ln>
                <a:effectLst/>
                <a:latin typeface="Times New Roman" pitchFamily="18" charset="0"/>
                <a:cs typeface="Times New Roman" pitchFamily="18" charset="0"/>
              </a:rPr>
              <a:t> </a:t>
            </a:r>
            <a:endParaRPr kumimoji="0" lang="ru-RU" sz="2800" b="0" i="0" u="none" strike="noStrike" cap="none" normalizeH="0" baseline="0" dirty="0" smtClean="0">
              <a:ln>
                <a:noFill/>
              </a:ln>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914" b="90909" l="0" r="99585">
                        <a14:foregroundMark x1="44398" y1="44976" x2="64315" y2="1914"/>
                        <a14:foregroundMark x1="58506" y1="40670" x2="85062" y2="37799"/>
                        <a14:foregroundMark x1="57261" y1="47847" x2="86307" y2="39713"/>
                        <a14:foregroundMark x1="12448" y1="54545" x2="63485" y2="58852"/>
                        <a14:foregroundMark x1="15353" y1="49282" x2="7884" y2="88038"/>
                        <a14:foregroundMark x1="11618" y1="39713" x2="0" y2="77033"/>
                        <a14:foregroundMark x1="42324" y1="50239" x2="86307" y2="21531"/>
                        <a14:foregroundMark x1="58506" y1="47847" x2="95851" y2="34450"/>
                        <a14:foregroundMark x1="87552" y1="40670" x2="80913" y2="78469"/>
                        <a14:foregroundMark x1="79253" y1="34450" x2="75934" y2="75598"/>
                        <a14:foregroundMark x1="7884" y1="59809" x2="7054" y2="86603"/>
                        <a14:foregroundMark x1="7884" y1="86603" x2="99585" y2="90909"/>
                      </a14:backgroundRemoval>
                    </a14:imgEffect>
                  </a14:imgLayer>
                </a14:imgProps>
              </a:ext>
              <a:ext uri="{28A0092B-C50C-407E-A947-70E740481C1C}">
                <a14:useLocalDpi xmlns:a14="http://schemas.microsoft.com/office/drawing/2010/main" val="0"/>
              </a:ext>
            </a:extLst>
          </a:blip>
          <a:srcRect/>
          <a:stretch>
            <a:fillRect/>
          </a:stretch>
        </p:blipFill>
        <p:spPr bwMode="auto">
          <a:xfrm>
            <a:off x="7116727" y="5166176"/>
            <a:ext cx="2046426" cy="1774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443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TotalTime>
  <Words>1248</Words>
  <Application>Microsoft Office PowerPoint</Application>
  <PresentationFormat>Экран (4:3)</PresentationFormat>
  <Paragraphs>132</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Georgia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Смагулова Айгерм</cp:lastModifiedBy>
  <cp:revision>20</cp:revision>
  <dcterms:created xsi:type="dcterms:W3CDTF">2015-11-11T11:15:51Z</dcterms:created>
  <dcterms:modified xsi:type="dcterms:W3CDTF">2019-09-12T03:15:39Z</dcterms:modified>
</cp:coreProperties>
</file>